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96" r:id="rId2"/>
    <p:sldId id="532" r:id="rId3"/>
    <p:sldId id="519" r:id="rId4"/>
    <p:sldId id="524" r:id="rId5"/>
    <p:sldId id="525" r:id="rId6"/>
    <p:sldId id="526" r:id="rId7"/>
    <p:sldId id="520" r:id="rId8"/>
    <p:sldId id="527" r:id="rId9"/>
    <p:sldId id="521" r:id="rId10"/>
    <p:sldId id="523" r:id="rId11"/>
    <p:sldId id="522" r:id="rId12"/>
    <p:sldId id="528" r:id="rId13"/>
    <p:sldId id="529" r:id="rId14"/>
    <p:sldId id="530" r:id="rId15"/>
  </p:sldIdLst>
  <p:sldSz cx="10691813" cy="7559675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79" userDrawn="1">
          <p15:clr>
            <a:srgbClr val="A4A3A4"/>
          </p15:clr>
        </p15:guide>
        <p15:guide id="2" pos="5454" userDrawn="1">
          <p15:clr>
            <a:srgbClr val="A4A3A4"/>
          </p15:clr>
        </p15:guide>
        <p15:guide id="3" pos="465" userDrawn="1">
          <p15:clr>
            <a:srgbClr val="A4A3A4"/>
          </p15:clr>
        </p15:guide>
        <p15:guide id="4" orient="horz" pos="10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рина Екатерина Леонидовна" initials="ГЕЛ" lastIdx="2" clrIdx="0">
    <p:extLst>
      <p:ext uri="{19B8F6BF-5375-455C-9EA6-DF929625EA0E}">
        <p15:presenceInfo xmlns:p15="http://schemas.microsoft.com/office/powerpoint/2012/main" userId="S-1-5-21-2542494797-2759003736-1566031932-20664" providerId="AD"/>
      </p:ext>
    </p:extLst>
  </p:cmAuthor>
  <p:cmAuthor id="2" name="extrena" initials="e" lastIdx="7" clrIdx="1">
    <p:extLst>
      <p:ext uri="{19B8F6BF-5375-455C-9EA6-DF929625EA0E}">
        <p15:presenceInfo xmlns:p15="http://schemas.microsoft.com/office/powerpoint/2012/main" userId="extr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338"/>
    <a:srgbClr val="562212"/>
    <a:srgbClr val="C59368"/>
    <a:srgbClr val="EDD8C2"/>
    <a:srgbClr val="000000"/>
    <a:srgbClr val="F7F2E5"/>
    <a:srgbClr val="959595"/>
    <a:srgbClr val="F2ECDE"/>
    <a:srgbClr val="F79647"/>
    <a:srgbClr val="607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1" autoAdjust="0"/>
    <p:restoredTop sz="96374" autoAdjust="0"/>
  </p:normalViewPr>
  <p:slideViewPr>
    <p:cSldViewPr snapToGrid="0">
      <p:cViewPr varScale="1">
        <p:scale>
          <a:sx n="104" d="100"/>
          <a:sy n="104" d="100"/>
        </p:scale>
        <p:origin x="1410" y="72"/>
      </p:cViewPr>
      <p:guideLst>
        <p:guide orient="horz" pos="3379"/>
        <p:guide pos="5454"/>
        <p:guide pos="465"/>
        <p:guide orient="horz" pos="10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26337-D0CD-48D6-A0E1-AD5861E1B0BF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1600"/>
            <a:ext cx="2945659" cy="498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1600"/>
            <a:ext cx="2945659" cy="498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FB82C-153F-4E5B-9C4D-5017BDDBB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1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60793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5691" y="349217"/>
            <a:ext cx="1278856" cy="368413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837097" y="35877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98069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2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6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5691" y="349217"/>
            <a:ext cx="1278856" cy="368413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837097" y="35877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327938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5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51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3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5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9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2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2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 userDrawn="1"/>
        </p:nvSpPr>
        <p:spPr>
          <a:xfrm>
            <a:off x="10111425" y="7070327"/>
            <a:ext cx="418910" cy="418910"/>
          </a:xfrm>
          <a:prstGeom prst="ellipse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729D-6DE3-4785-BDC3-95AD7889F248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10089705" y="7127888"/>
            <a:ext cx="462349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796126-9FE8-47CA-8F39-CFE5822E4F2F}" type="slidenum">
              <a:rPr lang="ru-RU" sz="1228" smtClean="0">
                <a:solidFill>
                  <a:srgbClr val="562212"/>
                </a:solidFill>
              </a:rPr>
              <a:pPr algn="ctr"/>
              <a:t>‹#›</a:t>
            </a:fld>
            <a:endParaRPr lang="ru-RU" sz="1228" dirty="0">
              <a:solidFill>
                <a:srgbClr val="5622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2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3.emf"/><Relationship Id="rId7" Type="http://schemas.openxmlformats.org/officeDocument/2006/relationships/image" Target="../media/image20.png"/><Relationship Id="rId12" Type="http://schemas.openxmlformats.org/officeDocument/2006/relationships/image" Target="../media/image27.sv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image" Target="../media/image26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5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4929913" y="-157593"/>
            <a:ext cx="6645162" cy="6239912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18477485">
            <a:off x="-2152382" y="5761648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9058499" y="6227266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12101" y="7084291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58725" y="4023214"/>
            <a:ext cx="6968884" cy="1141536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20709" y="2084142"/>
            <a:ext cx="9091392" cy="2582371"/>
            <a:chOff x="920709" y="2234968"/>
            <a:chExt cx="8532371" cy="242358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1167198" y="4108370"/>
            <a:ext cx="6968884" cy="995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ru-RU" sz="2000" b="1" noProof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Информация о мероприятиях, реализуемых на базе </a:t>
            </a:r>
          </a:p>
          <a:p>
            <a:pPr lvl="0">
              <a:lnSpc>
                <a:spcPct val="107000"/>
              </a:lnSpc>
              <a:defRPr/>
            </a:pPr>
            <a:r>
              <a:rPr lang="ru-RU" sz="2000" b="1" noProof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Центра «Мой бизнес» </a:t>
            </a:r>
          </a:p>
          <a:p>
            <a:pPr lvl="0">
              <a:lnSpc>
                <a:spcPct val="107000"/>
              </a:lnSpc>
              <a:defRPr/>
            </a:pPr>
            <a:r>
              <a:rPr lang="ru-RU" sz="1600" i="1" noProof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состоянию на 01.07.2021 года </a:t>
            </a:r>
            <a:endParaRPr kumimoji="0" lang="ru-RU" sz="1600" i="1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32403" y="256939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C7B3BE4-29E2-419F-8E9C-419DDACB68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57" y="271251"/>
            <a:ext cx="628890" cy="610023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8FEAA2F-FD87-4D4C-B26E-3017A6BDC3A0}"/>
              </a:ext>
            </a:extLst>
          </p:cNvPr>
          <p:cNvSpPr/>
          <p:nvPr/>
        </p:nvSpPr>
        <p:spPr>
          <a:xfrm>
            <a:off x="622240" y="369788"/>
            <a:ext cx="2026516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9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</a:t>
            </a:r>
          </a:p>
          <a:p>
            <a:pPr algn="r"/>
            <a:r>
              <a:rPr lang="ru-RU" sz="9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 и торговли </a:t>
            </a:r>
          </a:p>
          <a:p>
            <a:pPr algn="r"/>
            <a:r>
              <a:rPr lang="ru-RU" sz="9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Воронежской области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BEB2770-19D6-463F-AD82-DDCCC262A5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38" y="260836"/>
            <a:ext cx="1895387" cy="5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0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64DECE-F2EB-4928-A8B1-F9FA7811F3FB}"/>
              </a:ext>
            </a:extLst>
          </p:cNvPr>
          <p:cNvSpPr txBox="1"/>
          <p:nvPr/>
        </p:nvSpPr>
        <p:spPr>
          <a:xfrm>
            <a:off x="552773" y="692077"/>
            <a:ext cx="9839002" cy="93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rgbClr val="562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</a:rPr>
              <a:t>Инвестиционные проекты, находящиеся в работе АНО «ЦПП ВО»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84D3B4D-5D7A-48FC-B788-323E9BF4D6A4}"/>
              </a:ext>
            </a:extLst>
          </p:cNvPr>
          <p:cNvSpPr/>
          <p:nvPr/>
        </p:nvSpPr>
        <p:spPr>
          <a:xfrm>
            <a:off x="2509837" y="1857278"/>
            <a:ext cx="5637498" cy="491706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Приоритетные направления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A1407A8-F728-47D2-8CA8-3C8A9C1474DF}"/>
              </a:ext>
            </a:extLst>
          </p:cNvPr>
          <p:cNvSpPr/>
          <p:nvPr/>
        </p:nvSpPr>
        <p:spPr>
          <a:xfrm>
            <a:off x="2654779" y="2727277"/>
            <a:ext cx="1510941" cy="895145"/>
          </a:xfrm>
          <a:prstGeom prst="rect">
            <a:avLst/>
          </a:prstGeom>
          <a:solidFill>
            <a:srgbClr val="EDD8C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проектов</a:t>
            </a:r>
          </a:p>
          <a:p>
            <a:pPr algn="ctr"/>
            <a:r>
              <a:rPr lang="en-US" sz="1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ru-RU" sz="1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867,73 млн </a:t>
            </a:r>
            <a:r>
              <a:rPr lang="ru-RU" sz="1200" b="1" dirty="0" err="1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200" b="1" dirty="0">
              <a:solidFill>
                <a:srgbClr val="ED53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A1568C0-EC91-4EFE-BCE3-3A381E78DA34}"/>
              </a:ext>
            </a:extLst>
          </p:cNvPr>
          <p:cNvSpPr/>
          <p:nvPr/>
        </p:nvSpPr>
        <p:spPr>
          <a:xfrm>
            <a:off x="4312249" y="2727277"/>
            <a:ext cx="2068902" cy="895145"/>
          </a:xfrm>
          <a:prstGeom prst="rect">
            <a:avLst/>
          </a:prstGeom>
          <a:solidFill>
            <a:srgbClr val="EDD8C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проект</a:t>
            </a:r>
          </a:p>
          <a:p>
            <a:pPr algn="ctr"/>
            <a:r>
              <a:rPr lang="en-US" sz="1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ru-RU" sz="1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5,0 млн </a:t>
            </a:r>
            <a:r>
              <a:rPr lang="ru-RU" sz="1200" b="1" dirty="0" err="1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200" b="1" dirty="0">
              <a:solidFill>
                <a:srgbClr val="ED53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7E5EAF0-70B3-4CE3-BDDC-08135BC7D970}"/>
              </a:ext>
            </a:extLst>
          </p:cNvPr>
          <p:cNvSpPr/>
          <p:nvPr/>
        </p:nvSpPr>
        <p:spPr>
          <a:xfrm>
            <a:off x="6558532" y="2727278"/>
            <a:ext cx="1426234" cy="895144"/>
          </a:xfrm>
          <a:prstGeom prst="rect">
            <a:avLst/>
          </a:prstGeom>
          <a:solidFill>
            <a:srgbClr val="EDD8C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проекта</a:t>
            </a:r>
          </a:p>
          <a:p>
            <a:pPr algn="ctr"/>
            <a:r>
              <a:rPr lang="en-US" sz="1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ru-RU" sz="1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760,0 млн </a:t>
            </a:r>
            <a:r>
              <a:rPr lang="ru-RU" sz="1200" b="1" dirty="0" err="1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200" b="1" dirty="0">
              <a:solidFill>
                <a:srgbClr val="ED53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A9C092D-B40F-4EE9-B157-71B1E7D22AEB}"/>
              </a:ext>
            </a:extLst>
          </p:cNvPr>
          <p:cNvSpPr/>
          <p:nvPr/>
        </p:nvSpPr>
        <p:spPr>
          <a:xfrm>
            <a:off x="770281" y="3879370"/>
            <a:ext cx="2750660" cy="686069"/>
          </a:xfrm>
          <a:prstGeom prst="rect">
            <a:avLst/>
          </a:prstGeom>
          <a:solidFill>
            <a:srgbClr val="EDD8C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хозяйство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проекта</a:t>
            </a:r>
          </a:p>
          <a:p>
            <a:pPr algn="ctr"/>
            <a:r>
              <a:rPr lang="en-US" sz="1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ru-RU" sz="1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365,0 млн </a:t>
            </a:r>
            <a:r>
              <a:rPr lang="ru-RU" sz="1200" b="1" dirty="0" err="1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200" b="1" dirty="0">
              <a:solidFill>
                <a:srgbClr val="ED53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195906A-2C61-4F4A-A24F-FAE55256E7FD}"/>
              </a:ext>
            </a:extLst>
          </p:cNvPr>
          <p:cNvSpPr/>
          <p:nvPr/>
        </p:nvSpPr>
        <p:spPr>
          <a:xfrm>
            <a:off x="7191750" y="3863185"/>
            <a:ext cx="2750660" cy="686068"/>
          </a:xfrm>
          <a:prstGeom prst="rect">
            <a:avLst/>
          </a:prstGeom>
          <a:solidFill>
            <a:srgbClr val="EDD8C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услуги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проект</a:t>
            </a:r>
          </a:p>
          <a:p>
            <a:pPr algn="ctr"/>
            <a:r>
              <a:rPr lang="en-US" sz="1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ru-RU" sz="1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 млрд </a:t>
            </a:r>
            <a:r>
              <a:rPr lang="ru-RU" sz="1200" b="1" dirty="0" err="1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200" b="1" dirty="0">
              <a:solidFill>
                <a:srgbClr val="ED53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D8BB1A7-5A69-4D4C-8A22-DBF5EE0B66A6}"/>
              </a:ext>
            </a:extLst>
          </p:cNvPr>
          <p:cNvSpPr/>
          <p:nvPr/>
        </p:nvSpPr>
        <p:spPr>
          <a:xfrm>
            <a:off x="3185814" y="4731013"/>
            <a:ext cx="4149366" cy="1118230"/>
          </a:xfrm>
          <a:prstGeom prst="rect">
            <a:avLst/>
          </a:prstGeom>
          <a:solidFill>
            <a:srgbClr val="ED5338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инвестиционных проекта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2742,23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млрд </a:t>
            </a:r>
            <a:r>
              <a:rPr lang="ru-RU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BA686C-125D-4C7D-B336-32A1238CD883}"/>
              </a:ext>
            </a:extLst>
          </p:cNvPr>
          <p:cNvSpPr txBox="1"/>
          <p:nvPr/>
        </p:nvSpPr>
        <p:spPr>
          <a:xfrm>
            <a:off x="928366" y="6077085"/>
            <a:ext cx="88350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Специалистами Центра осуществляется составление </a:t>
            </a:r>
            <a:r>
              <a:rPr lang="ru-RU" sz="1200" b="1" dirty="0">
                <a:solidFill>
                  <a:srgbClr val="EB4E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дорожных карт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каждому проекту для последующего 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контроля и реализации. При реализации проектов, сотрудники ЦПП ВО осуществляют взаимодействие с 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заинтересованными департаментами правительства Воронежской области.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E6A3698-861E-4EE7-806C-F50DA19663DC}"/>
              </a:ext>
            </a:extLst>
          </p:cNvPr>
          <p:cNvCxnSpPr/>
          <p:nvPr/>
        </p:nvCxnSpPr>
        <p:spPr>
          <a:xfrm>
            <a:off x="1383543" y="6735932"/>
            <a:ext cx="8806330" cy="0"/>
          </a:xfrm>
          <a:prstGeom prst="line">
            <a:avLst/>
          </a:prstGeom>
          <a:ln w="19050">
            <a:solidFill>
              <a:srgbClr val="ED5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E2E945A-9C8F-4592-953F-67D41A91D9B7}"/>
              </a:ext>
            </a:extLst>
          </p:cNvPr>
          <p:cNvSpPr/>
          <p:nvPr/>
        </p:nvSpPr>
        <p:spPr>
          <a:xfrm>
            <a:off x="380551" y="2727277"/>
            <a:ext cx="2129286" cy="920441"/>
          </a:xfrm>
          <a:prstGeom prst="rect">
            <a:avLst/>
          </a:prstGeom>
          <a:solidFill>
            <a:srgbClr val="EDD8C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проектов</a:t>
            </a:r>
          </a:p>
          <a:p>
            <a:pPr algn="ctr"/>
            <a:r>
              <a:rPr lang="en-US" sz="1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ru-RU" sz="1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374,5 млн </a:t>
            </a:r>
            <a:r>
              <a:rPr lang="ru-RU" sz="1200" b="1" dirty="0" err="1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200" b="1" dirty="0">
              <a:solidFill>
                <a:srgbClr val="ED53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F16FA35-5C9C-4A45-9A97-6FD6A5B83E35}"/>
              </a:ext>
            </a:extLst>
          </p:cNvPr>
          <p:cNvSpPr/>
          <p:nvPr/>
        </p:nvSpPr>
        <p:spPr>
          <a:xfrm>
            <a:off x="8181976" y="2717647"/>
            <a:ext cx="2390774" cy="895142"/>
          </a:xfrm>
          <a:prstGeom prst="rect">
            <a:avLst/>
          </a:prstGeom>
          <a:solidFill>
            <a:srgbClr val="EDD8C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Городская среда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проект</a:t>
            </a:r>
          </a:p>
          <a:p>
            <a:pPr algn="ctr"/>
            <a:r>
              <a:rPr lang="en-US" sz="1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ru-RU" sz="1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 млн </a:t>
            </a:r>
            <a:r>
              <a:rPr lang="ru-RU" sz="1200" b="1" dirty="0" err="1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200" b="1" dirty="0">
              <a:solidFill>
                <a:srgbClr val="ED53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B9A68C2-2BB1-4F98-94AA-F2D773A752A3}"/>
              </a:ext>
            </a:extLst>
          </p:cNvPr>
          <p:cNvSpPr/>
          <p:nvPr/>
        </p:nvSpPr>
        <p:spPr>
          <a:xfrm>
            <a:off x="3759199" y="3872420"/>
            <a:ext cx="3214254" cy="686069"/>
          </a:xfrm>
          <a:prstGeom prst="rect">
            <a:avLst/>
          </a:prstGeom>
          <a:solidFill>
            <a:srgbClr val="EDD8C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Пищевое производство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проекта</a:t>
            </a:r>
          </a:p>
          <a:p>
            <a:pPr algn="ctr"/>
            <a:r>
              <a:rPr lang="en-US" sz="1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ru-RU" sz="1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367,5 млн </a:t>
            </a:r>
            <a:r>
              <a:rPr lang="ru-RU" sz="1200" b="1" dirty="0" err="1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200" b="1" dirty="0">
              <a:solidFill>
                <a:srgbClr val="ED53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64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FD2FE4-275C-4459-BC2C-34758618E7A4}"/>
              </a:ext>
            </a:extLst>
          </p:cNvPr>
          <p:cNvSpPr txBox="1"/>
          <p:nvPr/>
        </p:nvSpPr>
        <p:spPr>
          <a:xfrm>
            <a:off x="552773" y="692077"/>
            <a:ext cx="9839002" cy="93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rgbClr val="562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</a:rPr>
              <a:t>Инвестиционные проекты, находящиеся в работе АНО «ЦПП ВО»</a:t>
            </a:r>
          </a:p>
        </p:txBody>
      </p:sp>
      <p:grpSp>
        <p:nvGrpSpPr>
          <p:cNvPr id="184" name="Группа 183">
            <a:extLst>
              <a:ext uri="{FF2B5EF4-FFF2-40B4-BE49-F238E27FC236}">
                <a16:creationId xmlns:a16="http://schemas.microsoft.com/office/drawing/2014/main" id="{F5B7BE89-B854-480E-8ED7-9BB90EF53058}"/>
              </a:ext>
            </a:extLst>
          </p:cNvPr>
          <p:cNvGrpSpPr/>
          <p:nvPr/>
        </p:nvGrpSpPr>
        <p:grpSpPr>
          <a:xfrm>
            <a:off x="7270122" y="1221614"/>
            <a:ext cx="3389086" cy="3660715"/>
            <a:chOff x="161925" y="1566367"/>
            <a:chExt cx="3891816" cy="5162310"/>
          </a:xfrm>
        </p:grpSpPr>
        <p:sp>
          <p:nvSpPr>
            <p:cNvPr id="185" name="Прямоугольник 184">
              <a:extLst>
                <a:ext uri="{FF2B5EF4-FFF2-40B4-BE49-F238E27FC236}">
                  <a16:creationId xmlns:a16="http://schemas.microsoft.com/office/drawing/2014/main" id="{C6B83F56-A3D6-4771-8EF8-633381E9449B}"/>
                </a:ext>
              </a:extLst>
            </p:cNvPr>
            <p:cNvSpPr/>
            <p:nvPr/>
          </p:nvSpPr>
          <p:spPr>
            <a:xfrm>
              <a:off x="1153486" y="1632449"/>
              <a:ext cx="2717514" cy="350761"/>
            </a:xfrm>
            <a:prstGeom prst="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79" b="0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6" name="Группа 185">
              <a:extLst>
                <a:ext uri="{FF2B5EF4-FFF2-40B4-BE49-F238E27FC236}">
                  <a16:creationId xmlns:a16="http://schemas.microsoft.com/office/drawing/2014/main" id="{FE6682B6-981B-4B9A-B265-26A13C33069E}"/>
                </a:ext>
              </a:extLst>
            </p:cNvPr>
            <p:cNvGrpSpPr/>
            <p:nvPr/>
          </p:nvGrpSpPr>
          <p:grpSpPr>
            <a:xfrm>
              <a:off x="161925" y="1566367"/>
              <a:ext cx="3874089" cy="5162310"/>
              <a:chOff x="379133" y="1578468"/>
              <a:chExt cx="5769557" cy="3752400"/>
            </a:xfrm>
          </p:grpSpPr>
          <p:sp>
            <p:nvSpPr>
              <p:cNvPr id="192" name="Прямоугольник 191">
                <a:extLst>
                  <a:ext uri="{FF2B5EF4-FFF2-40B4-BE49-F238E27FC236}">
                    <a16:creationId xmlns:a16="http://schemas.microsoft.com/office/drawing/2014/main" id="{8C4990E6-5602-4A44-8549-721ABB96A8AF}"/>
                  </a:ext>
                </a:extLst>
              </p:cNvPr>
              <p:cNvSpPr/>
              <p:nvPr/>
            </p:nvSpPr>
            <p:spPr>
              <a:xfrm>
                <a:off x="379133" y="1870126"/>
                <a:ext cx="5739466" cy="3460742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Прямоугольник 190">
                <a:extLst>
                  <a:ext uri="{FF2B5EF4-FFF2-40B4-BE49-F238E27FC236}">
                    <a16:creationId xmlns:a16="http://schemas.microsoft.com/office/drawing/2014/main" id="{99FD3D9C-0EE3-480A-9145-E82435B81BD8}"/>
                  </a:ext>
                </a:extLst>
              </p:cNvPr>
              <p:cNvSpPr/>
              <p:nvPr/>
            </p:nvSpPr>
            <p:spPr>
              <a:xfrm>
                <a:off x="2084089" y="1578468"/>
                <a:ext cx="4064601" cy="328348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2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Black" panose="020B0A04020102020204" pitchFamily="34" charset="0"/>
                    <a:cs typeface="Arial" panose="020B0604020202020204" pitchFamily="34" charset="0"/>
                  </a:rPr>
                  <a:t>Производство</a:t>
                </a:r>
              </a:p>
            </p:txBody>
          </p:sp>
        </p:grp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21150A57-5283-424E-836B-4E9D373EFB64}"/>
                </a:ext>
              </a:extLst>
            </p:cNvPr>
            <p:cNvSpPr txBox="1"/>
            <p:nvPr/>
          </p:nvSpPr>
          <p:spPr>
            <a:xfrm>
              <a:off x="1153486" y="1935274"/>
              <a:ext cx="2900255" cy="944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base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1. «Расширение производства </a:t>
              </a:r>
              <a:r>
                <a:rPr lang="ru-RU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органомикробиологически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 удобрений» Семилукский р-н /ООО «ЭКАДА» </a:t>
              </a: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(150 млн руб.)</a:t>
              </a:r>
            </a:p>
          </p:txBody>
        </p:sp>
      </p:grp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26C57A39-629F-48C4-A394-A2AE424CA0E2}"/>
              </a:ext>
            </a:extLst>
          </p:cNvPr>
          <p:cNvSpPr/>
          <p:nvPr/>
        </p:nvSpPr>
        <p:spPr>
          <a:xfrm>
            <a:off x="7321409" y="1269722"/>
            <a:ext cx="828125" cy="841922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EC10AF1-0E97-4AEF-B7A0-B12ABCB86E54}"/>
              </a:ext>
            </a:extLst>
          </p:cNvPr>
          <p:cNvGrpSpPr/>
          <p:nvPr/>
        </p:nvGrpSpPr>
        <p:grpSpPr>
          <a:xfrm>
            <a:off x="81296" y="1612535"/>
            <a:ext cx="4291602" cy="3389497"/>
            <a:chOff x="161925" y="1612535"/>
            <a:chExt cx="4546231" cy="3389497"/>
          </a:xfrm>
        </p:grpSpPr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2033C76F-92D6-4B8B-9601-30EDF7E5973A}"/>
                </a:ext>
              </a:extLst>
            </p:cNvPr>
            <p:cNvSpPr/>
            <p:nvPr/>
          </p:nvSpPr>
          <p:spPr>
            <a:xfrm>
              <a:off x="1153486" y="1616846"/>
              <a:ext cx="2717514" cy="350762"/>
            </a:xfrm>
            <a:prstGeom prst="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79" b="0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269D934E-D4D4-4528-8C13-0385D58A899A}"/>
                </a:ext>
              </a:extLst>
            </p:cNvPr>
            <p:cNvGrpSpPr/>
            <p:nvPr/>
          </p:nvGrpSpPr>
          <p:grpSpPr>
            <a:xfrm>
              <a:off x="161925" y="1612535"/>
              <a:ext cx="4546231" cy="3389497"/>
              <a:chOff x="379133" y="1612027"/>
              <a:chExt cx="6770557" cy="2463771"/>
            </a:xfrm>
          </p:grpSpPr>
          <p:grpSp>
            <p:nvGrpSpPr>
              <p:cNvPr id="60" name="Группа 59">
                <a:extLst>
                  <a:ext uri="{FF2B5EF4-FFF2-40B4-BE49-F238E27FC236}">
                    <a16:creationId xmlns:a16="http://schemas.microsoft.com/office/drawing/2014/main" id="{AA65F798-CB03-4047-AD46-B3822740B138}"/>
                  </a:ext>
                </a:extLst>
              </p:cNvPr>
              <p:cNvGrpSpPr/>
              <p:nvPr/>
            </p:nvGrpSpPr>
            <p:grpSpPr>
              <a:xfrm>
                <a:off x="379133" y="1612027"/>
                <a:ext cx="5691385" cy="2463771"/>
                <a:chOff x="438480" y="3338211"/>
                <a:chExt cx="5691385" cy="1811487"/>
              </a:xfrm>
            </p:grpSpPr>
            <p:sp>
              <p:nvSpPr>
                <p:cNvPr id="62" name="Прямоугольник 61">
                  <a:extLst>
                    <a:ext uri="{FF2B5EF4-FFF2-40B4-BE49-F238E27FC236}">
                      <a16:creationId xmlns:a16="http://schemas.microsoft.com/office/drawing/2014/main" id="{D22BD57B-F4B5-4112-B278-746D0A17024E}"/>
                    </a:ext>
                  </a:extLst>
                </p:cNvPr>
                <p:cNvSpPr/>
                <p:nvPr/>
              </p:nvSpPr>
              <p:spPr>
                <a:xfrm>
                  <a:off x="438480" y="3527978"/>
                  <a:ext cx="5691385" cy="1621720"/>
                </a:xfrm>
                <a:prstGeom prst="rect">
                  <a:avLst/>
                </a:prstGeom>
                <a:solidFill>
                  <a:srgbClr val="F2EC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5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Прямоугольник 62">
                  <a:extLst>
                    <a:ext uri="{FF2B5EF4-FFF2-40B4-BE49-F238E27FC236}">
                      <a16:creationId xmlns:a16="http://schemas.microsoft.com/office/drawing/2014/main" id="{BD201B5F-3F47-43F3-B62D-01C7BE92DCA6}"/>
                    </a:ext>
                  </a:extLst>
                </p:cNvPr>
                <p:cNvSpPr/>
                <p:nvPr/>
              </p:nvSpPr>
              <p:spPr>
                <a:xfrm>
                  <a:off x="608705" y="3341053"/>
                  <a:ext cx="1306475" cy="449958"/>
                </a:xfrm>
                <a:prstGeom prst="rect">
                  <a:avLst/>
                </a:prstGeom>
                <a:solidFill>
                  <a:srgbClr val="ED53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579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402F2FB-2A97-4A84-A642-B670C99BDEAB}"/>
                    </a:ext>
                  </a:extLst>
                </p:cNvPr>
                <p:cNvSpPr txBox="1"/>
                <p:nvPr/>
              </p:nvSpPr>
              <p:spPr>
                <a:xfrm>
                  <a:off x="561684" y="3338211"/>
                  <a:ext cx="1367269" cy="37824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4400" dirty="0"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9</a:t>
                  </a:r>
                  <a:endParaRPr kumimoji="0" lang="ru-RU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id="{8944000E-3828-4FB2-A9EA-D21E8BE43746}"/>
                  </a:ext>
                </a:extLst>
              </p:cNvPr>
              <p:cNvSpPr/>
              <p:nvPr/>
            </p:nvSpPr>
            <p:spPr>
              <a:xfrm>
                <a:off x="2670701" y="1613558"/>
                <a:ext cx="4478989" cy="24608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2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Black" panose="020B0A04020102020204" pitchFamily="34" charset="0"/>
                    <a:cs typeface="Arial" panose="020B0604020202020204" pitchFamily="34" charset="0"/>
                  </a:rPr>
                  <a:t>Спорт</a:t>
                </a:r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A6C56BA-9650-4054-8FFD-22C78B655CCC}"/>
                </a:ext>
              </a:extLst>
            </p:cNvPr>
            <p:cNvSpPr txBox="1"/>
            <p:nvPr/>
          </p:nvSpPr>
          <p:spPr>
            <a:xfrm>
              <a:off x="311453" y="2057609"/>
              <a:ext cx="918081" cy="45114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проектов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892B206F-F310-4B1C-B07C-B25661453031}"/>
                </a:ext>
              </a:extLst>
            </p:cNvPr>
            <p:cNvSpPr txBox="1"/>
            <p:nvPr/>
          </p:nvSpPr>
          <p:spPr>
            <a:xfrm>
              <a:off x="1100770" y="2000591"/>
              <a:ext cx="288693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buAutoNum type="arabicPeriod"/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«Создание системы аренды электро-самокатов Smart </a:t>
              </a:r>
              <a:r>
                <a:rPr lang="ru-RU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Шериг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» г. Воронеж / ООО «Тесла 36» </a:t>
              </a: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(15 млн руб.)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6E9A04F-7A89-4418-B0A3-E06504395C97}"/>
                </a:ext>
              </a:extLst>
            </p:cNvPr>
            <p:cNvSpPr txBox="1"/>
            <p:nvPr/>
          </p:nvSpPr>
          <p:spPr>
            <a:xfrm>
              <a:off x="217019" y="2505448"/>
              <a:ext cx="3743696" cy="24468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2. «Строительство спортивного комплекса технических видов спорта» </a:t>
              </a:r>
              <a:r>
                <a:rPr lang="ru-RU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пгт.Рамонь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 / ООО «Альта-Запад» </a:t>
              </a: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(155 млн руб.)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3. «Создание крытого футбольного манежа с искусственным полем» </a:t>
              </a:r>
              <a:r>
                <a:rPr lang="ru-RU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г.Воронеж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 /ООО «ВР СРК АСО «Парк Каньон» </a:t>
              </a: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(37,73 млн руб.)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4. «Создание автоспортивного комплекса «Воронеж» по ул. Острогожская,150/2 /ООО «Автолайн 136» </a:t>
              </a: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(90 млн руб.)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5. «Создание сети аренды </a:t>
              </a:r>
              <a:r>
                <a:rPr lang="ru-RU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электросамокатов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» </a:t>
              </a:r>
              <a:r>
                <a:rPr lang="ru-RU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г.Воронеж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 /ООО «</a:t>
              </a:r>
              <a:r>
                <a:rPr lang="ru-RU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Whoosh.bike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» </a:t>
              </a: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(100 млн руб.)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6. «Центр пляжных видов спорта» агломерация </a:t>
              </a:r>
              <a:r>
                <a:rPr lang="ru-RU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г.Воронеж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 /Александр </a:t>
              </a:r>
              <a:r>
                <a:rPr lang="ru-RU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Могилевец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(300 млн руб.)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7. «Строительства универсального бассейна» </a:t>
              </a:r>
              <a:r>
                <a:rPr lang="ru-RU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г.Воронеж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 /ООО «</a:t>
              </a:r>
              <a:r>
                <a:rPr lang="ru-RU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ТриКита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» </a:t>
              </a:r>
            </a:p>
            <a:p>
              <a:pPr algn="just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8. «Строительство комбинированного футбольно-теннисного ФОК» г. Воронеж/ООО «А-Медиа» </a:t>
              </a: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(70 млн руб.)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9. «Строительство ФОК с бассейном», Школа плавания «Дельфин» </a:t>
              </a:r>
              <a:r>
                <a:rPr lang="ru-RU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г.Воронеж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 /Игорь </a:t>
              </a:r>
              <a:r>
                <a:rPr lang="ru-RU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Недолужко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(100 млн руб.)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D030CEBD-958B-479A-99E5-1272BE630E15}"/>
              </a:ext>
            </a:extLst>
          </p:cNvPr>
          <p:cNvGrpSpPr/>
          <p:nvPr/>
        </p:nvGrpSpPr>
        <p:grpSpPr>
          <a:xfrm>
            <a:off x="3788884" y="1609952"/>
            <a:ext cx="4053064" cy="2010921"/>
            <a:chOff x="161925" y="1614646"/>
            <a:chExt cx="4682855" cy="2010921"/>
          </a:xfrm>
        </p:grpSpPr>
        <p:sp>
          <p:nvSpPr>
            <p:cNvPr id="147" name="Прямоугольник 146">
              <a:extLst>
                <a:ext uri="{FF2B5EF4-FFF2-40B4-BE49-F238E27FC236}">
                  <a16:creationId xmlns:a16="http://schemas.microsoft.com/office/drawing/2014/main" id="{FD8B1593-A249-42E1-9347-3A71E9D46DE2}"/>
                </a:ext>
              </a:extLst>
            </p:cNvPr>
            <p:cNvSpPr/>
            <p:nvPr/>
          </p:nvSpPr>
          <p:spPr>
            <a:xfrm>
              <a:off x="1153485" y="1616846"/>
              <a:ext cx="2855595" cy="350762"/>
            </a:xfrm>
            <a:prstGeom prst="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79" b="0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8" name="Группа 147">
              <a:extLst>
                <a:ext uri="{FF2B5EF4-FFF2-40B4-BE49-F238E27FC236}">
                  <a16:creationId xmlns:a16="http://schemas.microsoft.com/office/drawing/2014/main" id="{5027169C-DF28-48AE-A85D-1879E89496EB}"/>
                </a:ext>
              </a:extLst>
            </p:cNvPr>
            <p:cNvGrpSpPr/>
            <p:nvPr/>
          </p:nvGrpSpPr>
          <p:grpSpPr>
            <a:xfrm>
              <a:off x="161925" y="1614646"/>
              <a:ext cx="4682855" cy="2010921"/>
              <a:chOff x="379133" y="1613560"/>
              <a:chExt cx="6974027" cy="1461704"/>
            </a:xfrm>
          </p:grpSpPr>
          <p:grpSp>
            <p:nvGrpSpPr>
              <p:cNvPr id="151" name="Группа 150">
                <a:extLst>
                  <a:ext uri="{FF2B5EF4-FFF2-40B4-BE49-F238E27FC236}">
                    <a16:creationId xmlns:a16="http://schemas.microsoft.com/office/drawing/2014/main" id="{BCA4BCDA-3BAE-4BA3-8588-B342A621F5CF}"/>
                  </a:ext>
                </a:extLst>
              </p:cNvPr>
              <p:cNvGrpSpPr/>
              <p:nvPr/>
            </p:nvGrpSpPr>
            <p:grpSpPr>
              <a:xfrm>
                <a:off x="379133" y="1615894"/>
                <a:ext cx="5773091" cy="1459370"/>
                <a:chOff x="438480" y="3341053"/>
                <a:chExt cx="5773091" cy="1073001"/>
              </a:xfrm>
            </p:grpSpPr>
            <p:sp>
              <p:nvSpPr>
                <p:cNvPr id="153" name="Прямоугольник 152">
                  <a:extLst>
                    <a:ext uri="{FF2B5EF4-FFF2-40B4-BE49-F238E27FC236}">
                      <a16:creationId xmlns:a16="http://schemas.microsoft.com/office/drawing/2014/main" id="{86E26412-F073-4C11-9F9E-8243AA43E2F2}"/>
                    </a:ext>
                  </a:extLst>
                </p:cNvPr>
                <p:cNvSpPr/>
                <p:nvPr/>
              </p:nvSpPr>
              <p:spPr>
                <a:xfrm>
                  <a:off x="438480" y="3527979"/>
                  <a:ext cx="5773091" cy="886075"/>
                </a:xfrm>
                <a:prstGeom prst="rect">
                  <a:avLst/>
                </a:prstGeom>
                <a:solidFill>
                  <a:srgbClr val="F2EC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5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Прямоугольник 153">
                  <a:extLst>
                    <a:ext uri="{FF2B5EF4-FFF2-40B4-BE49-F238E27FC236}">
                      <a16:creationId xmlns:a16="http://schemas.microsoft.com/office/drawing/2014/main" id="{ECC30E9B-61A6-41D3-A918-366504BC7165}"/>
                    </a:ext>
                  </a:extLst>
                </p:cNvPr>
                <p:cNvSpPr/>
                <p:nvPr/>
              </p:nvSpPr>
              <p:spPr>
                <a:xfrm>
                  <a:off x="608705" y="3341053"/>
                  <a:ext cx="1306475" cy="449958"/>
                </a:xfrm>
                <a:prstGeom prst="rect">
                  <a:avLst/>
                </a:prstGeom>
                <a:solidFill>
                  <a:srgbClr val="ED53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579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F94BB04F-1E0A-4433-AADD-32CB2B09E998}"/>
                    </a:ext>
                  </a:extLst>
                </p:cNvPr>
                <p:cNvSpPr txBox="1"/>
                <p:nvPr/>
              </p:nvSpPr>
              <p:spPr>
                <a:xfrm>
                  <a:off x="780340" y="3351191"/>
                  <a:ext cx="884674" cy="37824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4400" dirty="0"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4</a:t>
                  </a:r>
                  <a:endParaRPr kumimoji="0" lang="ru-RU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2" name="Прямоугольник 151">
                <a:extLst>
                  <a:ext uri="{FF2B5EF4-FFF2-40B4-BE49-F238E27FC236}">
                    <a16:creationId xmlns:a16="http://schemas.microsoft.com/office/drawing/2014/main" id="{D7920CD9-BEB7-4211-B22B-538799104868}"/>
                  </a:ext>
                </a:extLst>
              </p:cNvPr>
              <p:cNvSpPr/>
              <p:nvPr/>
            </p:nvSpPr>
            <p:spPr>
              <a:xfrm>
                <a:off x="1613693" y="1613560"/>
                <a:ext cx="5739467" cy="24608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2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Black" panose="020B0A04020102020204" pitchFamily="34" charset="0"/>
                    <a:cs typeface="Arial" panose="020B0604020202020204" pitchFamily="34" charset="0"/>
                  </a:rPr>
                  <a:t>Сельское хозяйство</a:t>
                </a:r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BB08C6CD-6A41-4690-BCC0-F3A2035F65D1}"/>
                </a:ext>
              </a:extLst>
            </p:cNvPr>
            <p:cNvSpPr txBox="1"/>
            <p:nvPr/>
          </p:nvSpPr>
          <p:spPr>
            <a:xfrm>
              <a:off x="318683" y="2109776"/>
              <a:ext cx="866159" cy="45114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проекта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12773FC0-7B23-4012-BDF8-4A7D121F8229}"/>
                </a:ext>
              </a:extLst>
            </p:cNvPr>
            <p:cNvSpPr txBox="1"/>
            <p:nvPr/>
          </p:nvSpPr>
          <p:spPr>
            <a:xfrm>
              <a:off x="1153486" y="2001789"/>
              <a:ext cx="281272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1. «Создание сельскохозяйственного кооператива» Ольховатский р-н /КФХ «Александр Шевцов» </a:t>
              </a: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(10 млн руб.)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6" name="TextBox 155">
            <a:extLst>
              <a:ext uri="{FF2B5EF4-FFF2-40B4-BE49-F238E27FC236}">
                <a16:creationId xmlns:a16="http://schemas.microsoft.com/office/drawing/2014/main" id="{2B2E8EA9-37F1-4E5F-8449-D6686FA0D448}"/>
              </a:ext>
            </a:extLst>
          </p:cNvPr>
          <p:cNvSpPr txBox="1"/>
          <p:nvPr/>
        </p:nvSpPr>
        <p:spPr>
          <a:xfrm>
            <a:off x="3834239" y="2491019"/>
            <a:ext cx="3240211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2. «Строительство кролиководческого комплекса» Рамонский р-н/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ООО«ПолонисГрупп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» 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(300 млн руб.)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3. «Строительство фермы по выращиванию форели» Рамонский р-н /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Турищев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А.П.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(25 млн руб.)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4. «Строительство фермы по выращиванию австралийских голубых раков» /ИП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Абрычкин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В.И.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(30 млн руб.)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DD41E3A9-7B68-421E-AC91-52DC57DD17A2}"/>
              </a:ext>
            </a:extLst>
          </p:cNvPr>
          <p:cNvGrpSpPr/>
          <p:nvPr/>
        </p:nvGrpSpPr>
        <p:grpSpPr>
          <a:xfrm>
            <a:off x="3794978" y="3682840"/>
            <a:ext cx="4053064" cy="2619695"/>
            <a:chOff x="161925" y="1601577"/>
            <a:chExt cx="4682855" cy="2619695"/>
          </a:xfrm>
        </p:grpSpPr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id="{B3D89B87-C327-4E6F-A85C-798B5877B771}"/>
                </a:ext>
              </a:extLst>
            </p:cNvPr>
            <p:cNvSpPr/>
            <p:nvPr/>
          </p:nvSpPr>
          <p:spPr>
            <a:xfrm>
              <a:off x="1153485" y="1616846"/>
              <a:ext cx="2833651" cy="350762"/>
            </a:xfrm>
            <a:prstGeom prst="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79" b="0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9" name="Группа 78">
              <a:extLst>
                <a:ext uri="{FF2B5EF4-FFF2-40B4-BE49-F238E27FC236}">
                  <a16:creationId xmlns:a16="http://schemas.microsoft.com/office/drawing/2014/main" id="{0F565B8E-5C85-4806-8707-DAF2D2C215E1}"/>
                </a:ext>
              </a:extLst>
            </p:cNvPr>
            <p:cNvGrpSpPr/>
            <p:nvPr/>
          </p:nvGrpSpPr>
          <p:grpSpPr>
            <a:xfrm>
              <a:off x="161925" y="1601577"/>
              <a:ext cx="4682855" cy="2619695"/>
              <a:chOff x="379133" y="1604060"/>
              <a:chExt cx="6974027" cy="1904212"/>
            </a:xfrm>
          </p:grpSpPr>
          <p:grpSp>
            <p:nvGrpSpPr>
              <p:cNvPr id="82" name="Группа 81">
                <a:extLst>
                  <a:ext uri="{FF2B5EF4-FFF2-40B4-BE49-F238E27FC236}">
                    <a16:creationId xmlns:a16="http://schemas.microsoft.com/office/drawing/2014/main" id="{8C19FB6E-F333-4C57-8450-FF2EE58E9B63}"/>
                  </a:ext>
                </a:extLst>
              </p:cNvPr>
              <p:cNvGrpSpPr/>
              <p:nvPr/>
            </p:nvGrpSpPr>
            <p:grpSpPr>
              <a:xfrm>
                <a:off x="379133" y="1604060"/>
                <a:ext cx="5773091" cy="1904212"/>
                <a:chOff x="438480" y="3332352"/>
                <a:chExt cx="5773091" cy="1400071"/>
              </a:xfrm>
            </p:grpSpPr>
            <p:sp>
              <p:nvSpPr>
                <p:cNvPr id="84" name="Прямоугольник 83">
                  <a:extLst>
                    <a:ext uri="{FF2B5EF4-FFF2-40B4-BE49-F238E27FC236}">
                      <a16:creationId xmlns:a16="http://schemas.microsoft.com/office/drawing/2014/main" id="{52794F2D-642B-46D5-B3A7-8C734C495049}"/>
                    </a:ext>
                  </a:extLst>
                </p:cNvPr>
                <p:cNvSpPr/>
                <p:nvPr/>
              </p:nvSpPr>
              <p:spPr>
                <a:xfrm>
                  <a:off x="438480" y="3527977"/>
                  <a:ext cx="5773091" cy="1204446"/>
                </a:xfrm>
                <a:prstGeom prst="rect">
                  <a:avLst/>
                </a:prstGeom>
                <a:solidFill>
                  <a:srgbClr val="F2EC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5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Прямоугольник 84">
                  <a:extLst>
                    <a:ext uri="{FF2B5EF4-FFF2-40B4-BE49-F238E27FC236}">
                      <a16:creationId xmlns:a16="http://schemas.microsoft.com/office/drawing/2014/main" id="{9973F306-DD72-42A5-B491-EA4E41F0E2DF}"/>
                    </a:ext>
                  </a:extLst>
                </p:cNvPr>
                <p:cNvSpPr/>
                <p:nvPr/>
              </p:nvSpPr>
              <p:spPr>
                <a:xfrm>
                  <a:off x="608705" y="3332352"/>
                  <a:ext cx="1306475" cy="458659"/>
                </a:xfrm>
                <a:prstGeom prst="rect">
                  <a:avLst/>
                </a:prstGeom>
                <a:solidFill>
                  <a:srgbClr val="ED53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579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71402A81-58C0-41BC-8D1D-6A4CE0993992}"/>
                    </a:ext>
                  </a:extLst>
                </p:cNvPr>
                <p:cNvSpPr txBox="1"/>
                <p:nvPr/>
              </p:nvSpPr>
              <p:spPr>
                <a:xfrm>
                  <a:off x="780340" y="3359659"/>
                  <a:ext cx="884674" cy="37824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4400" dirty="0"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6</a:t>
                  </a:r>
                  <a:endParaRPr kumimoji="0" lang="ru-RU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3" name="Прямоугольник 82">
                <a:extLst>
                  <a:ext uri="{FF2B5EF4-FFF2-40B4-BE49-F238E27FC236}">
                    <a16:creationId xmlns:a16="http://schemas.microsoft.com/office/drawing/2014/main" id="{080D92CA-C34F-401F-BFD3-AB70CB871052}"/>
                  </a:ext>
                </a:extLst>
              </p:cNvPr>
              <p:cNvSpPr/>
              <p:nvPr/>
            </p:nvSpPr>
            <p:spPr>
              <a:xfrm>
                <a:off x="1613694" y="1624745"/>
                <a:ext cx="5739466" cy="223718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2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Black" panose="020B0A04020102020204" pitchFamily="34" charset="0"/>
                    <a:cs typeface="Arial" panose="020B0604020202020204" pitchFamily="34" charset="0"/>
                  </a:rPr>
                  <a:t>Пищевое производство</a:t>
                </a:r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1EE2532-3308-4D98-A295-2E2994995E6E}"/>
                </a:ext>
              </a:extLst>
            </p:cNvPr>
            <p:cNvSpPr txBox="1"/>
            <p:nvPr/>
          </p:nvSpPr>
          <p:spPr>
            <a:xfrm>
              <a:off x="254021" y="2109776"/>
              <a:ext cx="980514" cy="45114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проектов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F78A58A0-4125-4879-BAF9-F8C44EC61902}"/>
              </a:ext>
            </a:extLst>
          </p:cNvPr>
          <p:cNvSpPr txBox="1"/>
          <p:nvPr/>
        </p:nvSpPr>
        <p:spPr>
          <a:xfrm>
            <a:off x="4598740" y="4061047"/>
            <a:ext cx="250090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1. «Производство органической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микрозелени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г.Воронеж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/ Швырев Константин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(2,5 млн руб.)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9CF35A-326B-44F4-8D4B-AFC697AE4AE4}"/>
              </a:ext>
            </a:extLst>
          </p:cNvPr>
          <p:cNvSpPr txBox="1"/>
          <p:nvPr/>
        </p:nvSpPr>
        <p:spPr>
          <a:xfrm>
            <a:off x="3892261" y="4548210"/>
            <a:ext cx="3124166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2.«Don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Donuts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» ИП «Масловский»/ООО «Пекарни Черноземья»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(300 млн руб.)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3.«Создание производства пищевых продуктов (мясных чипсов)»/ Николай Обухов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(40 млн руб.)</a:t>
            </a:r>
          </a:p>
          <a:p>
            <a:pPr algn="just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4. «Расширение производства натуральных растительных масел» Репьевский муниципальный район/ООО «Польза»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(10 млн руб.)</a:t>
            </a:r>
          </a:p>
          <a:p>
            <a:pPr algn="just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5. «Создание предприятия по переработке рыбы» Семилукский муниципальный район/ООО «Инвойс»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(10 млн руб.)</a:t>
            </a:r>
          </a:p>
          <a:p>
            <a:pPr algn="just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6. «Производство маринованных перепелиных яиц» Корчагина Елена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(5 млн руб.)</a:t>
            </a:r>
          </a:p>
          <a:p>
            <a:pPr algn="just"/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4D31E4B-9BEC-4243-84D7-F1BD52EC4E1C}"/>
              </a:ext>
            </a:extLst>
          </p:cNvPr>
          <p:cNvSpPr txBox="1"/>
          <p:nvPr/>
        </p:nvSpPr>
        <p:spPr>
          <a:xfrm>
            <a:off x="7285190" y="2088759"/>
            <a:ext cx="337401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2. «Расширение производственных мощностей предприятия» ИП «Масловский»/ ООО «Компонент Плюс»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(100 млн руб.)</a:t>
            </a:r>
          </a:p>
          <a:p>
            <a:pPr algn="just" fontAlgn="base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3. «Расширение производства мебели» г. Воронеж/ ООО «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GreenTree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(40 млн руб.)</a:t>
            </a:r>
          </a:p>
          <a:p>
            <a:pPr algn="just" fontAlgn="base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4. «Создание предприятия производству пакетов»</a:t>
            </a:r>
          </a:p>
          <a:p>
            <a:pPr algn="just" fontAlgn="base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Дивиол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(20 млн руб.)</a:t>
            </a:r>
          </a:p>
          <a:p>
            <a:pPr algn="just" fontAlgn="base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5. «Расширение производства мясных продуктов»</a:t>
            </a:r>
          </a:p>
          <a:p>
            <a:pPr algn="just" fontAlgn="base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Семилукский муниципальный район/ООО «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ЧерноземПродукт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(50 млн руб.)</a:t>
            </a:r>
          </a:p>
          <a:p>
            <a:pPr algn="just" fontAlgn="base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6. «Производство тротуарной плитки и стройматериалов вторичного пластика» Борщев Виталий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(5 млн руб.)</a:t>
            </a:r>
          </a:p>
          <a:p>
            <a:pPr algn="just" fontAlgn="base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7. «Создание предприятия по утилизации особо опасных отходов методом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инсенерации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)» Каширского муниципального района/ООО «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ЭкоШина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(5 млн руб.)</a:t>
            </a:r>
          </a:p>
          <a:p>
            <a:pPr algn="just" fontAlgn="base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8. «Производство стеклянной мебели» г. Воронеж/</a:t>
            </a:r>
          </a:p>
          <a:p>
            <a:pPr algn="just" fontAlgn="base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Стеклохолдинг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(4,5 млн руб.)</a:t>
            </a:r>
          </a:p>
          <a:p>
            <a:pPr algn="just" fontAlgn="base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9. Проект «Переработка ТБО с получение углеводородного сырья» ООО «Гарантия Уюта»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E73F9A-41F2-4813-B39C-56F633E93006}"/>
              </a:ext>
            </a:extLst>
          </p:cNvPr>
          <p:cNvSpPr txBox="1"/>
          <p:nvPr/>
        </p:nvSpPr>
        <p:spPr>
          <a:xfrm>
            <a:off x="7314325" y="1241440"/>
            <a:ext cx="866660" cy="70773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solidFill>
                  <a:schemeClr val="bg1"/>
                </a:solidFill>
                <a:latin typeface="Arial Black" panose="020B0A04020102020204" pitchFamily="34" charset="0"/>
              </a:rPr>
              <a:t>9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D8D9BCA-7FA7-4AB9-8B0B-80EB10B3F460}"/>
              </a:ext>
            </a:extLst>
          </p:cNvPr>
          <p:cNvSpPr txBox="1"/>
          <p:nvPr/>
        </p:nvSpPr>
        <p:spPr>
          <a:xfrm>
            <a:off x="7333789" y="1677563"/>
            <a:ext cx="866660" cy="451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29395A84-A8FF-42FC-B91B-6A2102B2E7C1}"/>
              </a:ext>
            </a:extLst>
          </p:cNvPr>
          <p:cNvGrpSpPr/>
          <p:nvPr/>
        </p:nvGrpSpPr>
        <p:grpSpPr>
          <a:xfrm>
            <a:off x="81296" y="5067101"/>
            <a:ext cx="3906265" cy="964872"/>
            <a:chOff x="161925" y="1602919"/>
            <a:chExt cx="4175598" cy="964872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CDD477A8-BFDB-4F9C-9B6D-A95C62E675F0}"/>
                </a:ext>
              </a:extLst>
            </p:cNvPr>
            <p:cNvSpPr/>
            <p:nvPr/>
          </p:nvSpPr>
          <p:spPr>
            <a:xfrm>
              <a:off x="1153486" y="1616846"/>
              <a:ext cx="2751186" cy="350762"/>
            </a:xfrm>
            <a:prstGeom prst="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79" b="0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D16762A7-7295-495C-8500-3B9504A37718}"/>
                </a:ext>
              </a:extLst>
            </p:cNvPr>
            <p:cNvGrpSpPr/>
            <p:nvPr/>
          </p:nvGrpSpPr>
          <p:grpSpPr>
            <a:xfrm>
              <a:off x="161925" y="1602919"/>
              <a:ext cx="4175598" cy="964872"/>
              <a:chOff x="379133" y="1605038"/>
              <a:chExt cx="6218585" cy="701350"/>
            </a:xfrm>
          </p:grpSpPr>
          <p:grpSp>
            <p:nvGrpSpPr>
              <p:cNvPr id="72" name="Группа 71">
                <a:extLst>
                  <a:ext uri="{FF2B5EF4-FFF2-40B4-BE49-F238E27FC236}">
                    <a16:creationId xmlns:a16="http://schemas.microsoft.com/office/drawing/2014/main" id="{3B11CBA3-1E32-4480-827F-573FFF5D14E9}"/>
                  </a:ext>
                </a:extLst>
              </p:cNvPr>
              <p:cNvGrpSpPr/>
              <p:nvPr/>
            </p:nvGrpSpPr>
            <p:grpSpPr>
              <a:xfrm>
                <a:off x="379133" y="1605038"/>
                <a:ext cx="5791573" cy="701350"/>
                <a:chOff x="438480" y="3333076"/>
                <a:chExt cx="5791573" cy="515668"/>
              </a:xfrm>
            </p:grpSpPr>
            <p:sp>
              <p:nvSpPr>
                <p:cNvPr id="74" name="Прямоугольник 73">
                  <a:extLst>
                    <a:ext uri="{FF2B5EF4-FFF2-40B4-BE49-F238E27FC236}">
                      <a16:creationId xmlns:a16="http://schemas.microsoft.com/office/drawing/2014/main" id="{0CF3C451-C677-41EB-84A8-3B379AED7633}"/>
                    </a:ext>
                  </a:extLst>
                </p:cNvPr>
                <p:cNvSpPr/>
                <p:nvPr/>
              </p:nvSpPr>
              <p:spPr>
                <a:xfrm>
                  <a:off x="438480" y="3527979"/>
                  <a:ext cx="5791573" cy="320765"/>
                </a:xfrm>
                <a:prstGeom prst="rect">
                  <a:avLst/>
                </a:prstGeom>
                <a:solidFill>
                  <a:srgbClr val="F2EC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5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Прямоугольник 74">
                  <a:extLst>
                    <a:ext uri="{FF2B5EF4-FFF2-40B4-BE49-F238E27FC236}">
                      <a16:creationId xmlns:a16="http://schemas.microsoft.com/office/drawing/2014/main" id="{3F040034-8F1C-4EEC-BFDE-8B7DFD699350}"/>
                    </a:ext>
                  </a:extLst>
                </p:cNvPr>
                <p:cNvSpPr/>
                <p:nvPr/>
              </p:nvSpPr>
              <p:spPr>
                <a:xfrm>
                  <a:off x="608705" y="3341053"/>
                  <a:ext cx="1306475" cy="449958"/>
                </a:xfrm>
                <a:prstGeom prst="rect">
                  <a:avLst/>
                </a:prstGeom>
                <a:solidFill>
                  <a:srgbClr val="ED53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579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E106D0A5-CD10-4861-8B53-ED930E127DC5}"/>
                    </a:ext>
                  </a:extLst>
                </p:cNvPr>
                <p:cNvSpPr txBox="1"/>
                <p:nvPr/>
              </p:nvSpPr>
              <p:spPr>
                <a:xfrm>
                  <a:off x="871601" y="3333076"/>
                  <a:ext cx="884674" cy="37824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4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 Black" panose="020B0A040201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  <p:sp>
            <p:nvSpPr>
              <p:cNvPr id="73" name="Прямоугольник 72">
                <a:extLst>
                  <a:ext uri="{FF2B5EF4-FFF2-40B4-BE49-F238E27FC236}">
                    <a16:creationId xmlns:a16="http://schemas.microsoft.com/office/drawing/2014/main" id="{4DF09BDF-CDC2-4A7B-8F61-6D6AC19448AA}"/>
                  </a:ext>
                </a:extLst>
              </p:cNvPr>
              <p:cNvSpPr/>
              <p:nvPr/>
            </p:nvSpPr>
            <p:spPr>
              <a:xfrm>
                <a:off x="2118729" y="1613558"/>
                <a:ext cx="4478989" cy="24608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2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Black" panose="020B0A04020102020204" pitchFamily="34" charset="0"/>
                    <a:cs typeface="Arial" panose="020B0604020202020204" pitchFamily="34" charset="0"/>
                  </a:rPr>
                  <a:t>Образование</a:t>
                </a: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E9C82B7-2460-4815-9889-5B7091057E45}"/>
                </a:ext>
              </a:extLst>
            </p:cNvPr>
            <p:cNvSpPr txBox="1"/>
            <p:nvPr/>
          </p:nvSpPr>
          <p:spPr>
            <a:xfrm>
              <a:off x="372827" y="2061626"/>
              <a:ext cx="866158" cy="45114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проект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A4BD496-AEE6-486F-BCCF-468D052C4087}"/>
                </a:ext>
              </a:extLst>
            </p:cNvPr>
            <p:cNvSpPr txBox="1"/>
            <p:nvPr/>
          </p:nvSpPr>
          <p:spPr>
            <a:xfrm>
              <a:off x="1153487" y="2021026"/>
              <a:ext cx="269132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base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1. Создание частной начальной школы в Коминтерновском районе/ООО «</a:t>
              </a:r>
              <a:r>
                <a:rPr lang="ru-RU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МиниБамбини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» </a:t>
              </a: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(5 млн руб.)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A58458C1-E102-4A08-A535-ECFD364DD758}"/>
              </a:ext>
            </a:extLst>
          </p:cNvPr>
          <p:cNvGrpSpPr/>
          <p:nvPr/>
        </p:nvGrpSpPr>
        <p:grpSpPr>
          <a:xfrm>
            <a:off x="7270122" y="4905260"/>
            <a:ext cx="3394968" cy="1977591"/>
            <a:chOff x="161925" y="1569684"/>
            <a:chExt cx="3922500" cy="2296422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93D74E02-9990-4E7A-B3E4-7433E1430203}"/>
                </a:ext>
              </a:extLst>
            </p:cNvPr>
            <p:cNvSpPr/>
            <p:nvPr/>
          </p:nvSpPr>
          <p:spPr>
            <a:xfrm>
              <a:off x="1153485" y="1616758"/>
              <a:ext cx="2740282" cy="281729"/>
            </a:xfrm>
            <a:prstGeom prst="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79" b="0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0" name="Группа 99">
              <a:extLst>
                <a:ext uri="{FF2B5EF4-FFF2-40B4-BE49-F238E27FC236}">
                  <a16:creationId xmlns:a16="http://schemas.microsoft.com/office/drawing/2014/main" id="{392BA0A9-4AFD-4E29-8512-33C0234914B8}"/>
                </a:ext>
              </a:extLst>
            </p:cNvPr>
            <p:cNvGrpSpPr/>
            <p:nvPr/>
          </p:nvGrpSpPr>
          <p:grpSpPr>
            <a:xfrm>
              <a:off x="161925" y="1569684"/>
              <a:ext cx="3876462" cy="2296422"/>
              <a:chOff x="379133" y="1580878"/>
              <a:chExt cx="5773091" cy="1669230"/>
            </a:xfrm>
          </p:grpSpPr>
          <p:grpSp>
            <p:nvGrpSpPr>
              <p:cNvPr id="103" name="Группа 102">
                <a:extLst>
                  <a:ext uri="{FF2B5EF4-FFF2-40B4-BE49-F238E27FC236}">
                    <a16:creationId xmlns:a16="http://schemas.microsoft.com/office/drawing/2014/main" id="{219B38F5-86E4-4722-9456-5EDE8A7CC314}"/>
                  </a:ext>
                </a:extLst>
              </p:cNvPr>
              <p:cNvGrpSpPr/>
              <p:nvPr/>
            </p:nvGrpSpPr>
            <p:grpSpPr>
              <a:xfrm>
                <a:off x="379133" y="1615893"/>
                <a:ext cx="5773091" cy="1634215"/>
                <a:chOff x="438480" y="3341053"/>
                <a:chExt cx="5773091" cy="1201556"/>
              </a:xfrm>
            </p:grpSpPr>
            <p:sp>
              <p:nvSpPr>
                <p:cNvPr id="105" name="Прямоугольник 104">
                  <a:extLst>
                    <a:ext uri="{FF2B5EF4-FFF2-40B4-BE49-F238E27FC236}">
                      <a16:creationId xmlns:a16="http://schemas.microsoft.com/office/drawing/2014/main" id="{FCC0F66A-BFF0-400C-9DD4-5E846557CEAF}"/>
                    </a:ext>
                  </a:extLst>
                </p:cNvPr>
                <p:cNvSpPr/>
                <p:nvPr/>
              </p:nvSpPr>
              <p:spPr>
                <a:xfrm>
                  <a:off x="438480" y="3491033"/>
                  <a:ext cx="5773091" cy="1051576"/>
                </a:xfrm>
                <a:prstGeom prst="rect">
                  <a:avLst/>
                </a:prstGeom>
                <a:solidFill>
                  <a:srgbClr val="F2EC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5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Прямоугольник 105">
                  <a:extLst>
                    <a:ext uri="{FF2B5EF4-FFF2-40B4-BE49-F238E27FC236}">
                      <a16:creationId xmlns:a16="http://schemas.microsoft.com/office/drawing/2014/main" id="{7CB19E58-4FAB-4462-A63D-7A1B6B45706E}"/>
                    </a:ext>
                  </a:extLst>
                </p:cNvPr>
                <p:cNvSpPr/>
                <p:nvPr/>
              </p:nvSpPr>
              <p:spPr>
                <a:xfrm>
                  <a:off x="608705" y="3341053"/>
                  <a:ext cx="1306475" cy="449958"/>
                </a:xfrm>
                <a:prstGeom prst="rect">
                  <a:avLst/>
                </a:prstGeom>
                <a:solidFill>
                  <a:srgbClr val="ED53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579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F585DA03-25E8-4FE2-A38E-A6609FCCF0D8}"/>
                    </a:ext>
                  </a:extLst>
                </p:cNvPr>
                <p:cNvSpPr txBox="1"/>
                <p:nvPr/>
              </p:nvSpPr>
              <p:spPr>
                <a:xfrm>
                  <a:off x="780340" y="3351191"/>
                  <a:ext cx="884674" cy="37824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4400" dirty="0"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4</a:t>
                  </a:r>
                  <a:endParaRPr kumimoji="0" lang="ru-RU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Прямоугольник 103">
                <a:extLst>
                  <a:ext uri="{FF2B5EF4-FFF2-40B4-BE49-F238E27FC236}">
                    <a16:creationId xmlns:a16="http://schemas.microsoft.com/office/drawing/2014/main" id="{263B4938-AFE8-41D0-8BCE-31003AD77A2E}"/>
                  </a:ext>
                </a:extLst>
              </p:cNvPr>
              <p:cNvSpPr/>
              <p:nvPr/>
            </p:nvSpPr>
            <p:spPr>
              <a:xfrm>
                <a:off x="2907135" y="1580878"/>
                <a:ext cx="2464385" cy="24608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2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Black" panose="020B0A04020102020204" pitchFamily="34" charset="0"/>
                    <a:cs typeface="Arial" panose="020B0604020202020204" pitchFamily="34" charset="0"/>
                  </a:rPr>
                  <a:t>Туризм</a:t>
                </a:r>
              </a:p>
            </p:txBody>
          </p: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FC75E72-14A2-474C-B46E-F19ACE06D40B}"/>
                </a:ext>
              </a:extLst>
            </p:cNvPr>
            <p:cNvSpPr txBox="1"/>
            <p:nvPr/>
          </p:nvSpPr>
          <p:spPr>
            <a:xfrm>
              <a:off x="298048" y="2109776"/>
              <a:ext cx="866159" cy="45114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проекта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6F609A3-AD33-41C1-97DF-155C99D2CF37}"/>
                </a:ext>
              </a:extLst>
            </p:cNvPr>
            <p:cNvSpPr txBox="1"/>
            <p:nvPr/>
          </p:nvSpPr>
          <p:spPr>
            <a:xfrm>
              <a:off x="1093020" y="1903330"/>
              <a:ext cx="2991405" cy="589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base">
                <a:buAutoNum type="arabicPeriod"/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«Реконструкция гостиничного комплекса «Людмила» </a:t>
              </a:r>
              <a:r>
                <a:rPr lang="ru-RU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пгт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. Подгоренский/ООО «Людмила» </a:t>
              </a: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(10 млн руб.)</a:t>
              </a: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6BF743DF-E590-495C-BE20-222F6F6C8DA0}"/>
              </a:ext>
            </a:extLst>
          </p:cNvPr>
          <p:cNvSpPr txBox="1"/>
          <p:nvPr/>
        </p:nvSpPr>
        <p:spPr>
          <a:xfrm>
            <a:off x="7283638" y="5682524"/>
            <a:ext cx="33198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2. Загородный клуб «Донские пруды» Хохольский муниципальный район/ООО «НПО «Композит»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(150 млн руб.)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3. Создание центра эко-туризма «Красная Смородина» Бобровский муниципальный район/ООО «Красная Смородина»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 (300 млн руб.)</a:t>
            </a:r>
          </a:p>
          <a:p>
            <a:pPr algn="just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4. «Парк-Отель «Икорец» ООО «АЭП» Лискинский район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(300 млн руб.)</a:t>
            </a:r>
          </a:p>
        </p:txBody>
      </p: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B12414B1-CDBD-4C86-B143-5D55C0F6C90B}"/>
              </a:ext>
            </a:extLst>
          </p:cNvPr>
          <p:cNvGrpSpPr/>
          <p:nvPr/>
        </p:nvGrpSpPr>
        <p:grpSpPr>
          <a:xfrm>
            <a:off x="66569" y="6101180"/>
            <a:ext cx="3771261" cy="1341437"/>
            <a:chOff x="161925" y="1602919"/>
            <a:chExt cx="4031286" cy="1341437"/>
          </a:xfrm>
        </p:grpSpPr>
        <p:sp>
          <p:nvSpPr>
            <p:cNvPr id="110" name="Прямоугольник 109">
              <a:extLst>
                <a:ext uri="{FF2B5EF4-FFF2-40B4-BE49-F238E27FC236}">
                  <a16:creationId xmlns:a16="http://schemas.microsoft.com/office/drawing/2014/main" id="{7A2BEC6A-7280-43FD-9F21-59046DF61C7D}"/>
                </a:ext>
              </a:extLst>
            </p:cNvPr>
            <p:cNvSpPr/>
            <p:nvPr/>
          </p:nvSpPr>
          <p:spPr>
            <a:xfrm>
              <a:off x="1153485" y="1616846"/>
              <a:ext cx="2759869" cy="350762"/>
            </a:xfrm>
            <a:prstGeom prst="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79" b="0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1" name="Группа 110">
              <a:extLst>
                <a:ext uri="{FF2B5EF4-FFF2-40B4-BE49-F238E27FC236}">
                  <a16:creationId xmlns:a16="http://schemas.microsoft.com/office/drawing/2014/main" id="{CF25C628-09DC-4E04-BE6A-70F84F07A038}"/>
                </a:ext>
              </a:extLst>
            </p:cNvPr>
            <p:cNvGrpSpPr/>
            <p:nvPr/>
          </p:nvGrpSpPr>
          <p:grpSpPr>
            <a:xfrm>
              <a:off x="161925" y="1602919"/>
              <a:ext cx="4031286" cy="1210554"/>
              <a:chOff x="379133" y="1605039"/>
              <a:chExt cx="6003666" cy="879933"/>
            </a:xfrm>
          </p:grpSpPr>
          <p:grpSp>
            <p:nvGrpSpPr>
              <p:cNvPr id="114" name="Группа 113">
                <a:extLst>
                  <a:ext uri="{FF2B5EF4-FFF2-40B4-BE49-F238E27FC236}">
                    <a16:creationId xmlns:a16="http://schemas.microsoft.com/office/drawing/2014/main" id="{EA38BB39-821F-44B2-A8CD-C43AD5D24CFA}"/>
                  </a:ext>
                </a:extLst>
              </p:cNvPr>
              <p:cNvGrpSpPr/>
              <p:nvPr/>
            </p:nvGrpSpPr>
            <p:grpSpPr>
              <a:xfrm>
                <a:off x="379133" y="1605039"/>
                <a:ext cx="5791573" cy="879933"/>
                <a:chOff x="438480" y="3333076"/>
                <a:chExt cx="5791573" cy="646971"/>
              </a:xfrm>
            </p:grpSpPr>
            <p:sp>
              <p:nvSpPr>
                <p:cNvPr id="116" name="Прямоугольник 115">
                  <a:extLst>
                    <a:ext uri="{FF2B5EF4-FFF2-40B4-BE49-F238E27FC236}">
                      <a16:creationId xmlns:a16="http://schemas.microsoft.com/office/drawing/2014/main" id="{67EA70DA-DC4B-40C1-9FD7-56A76E20260E}"/>
                    </a:ext>
                  </a:extLst>
                </p:cNvPr>
                <p:cNvSpPr/>
                <p:nvPr/>
              </p:nvSpPr>
              <p:spPr>
                <a:xfrm>
                  <a:off x="438480" y="3530089"/>
                  <a:ext cx="5791573" cy="449958"/>
                </a:xfrm>
                <a:prstGeom prst="rect">
                  <a:avLst/>
                </a:prstGeom>
                <a:solidFill>
                  <a:srgbClr val="F2EC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5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Прямоугольник 116">
                  <a:extLst>
                    <a:ext uri="{FF2B5EF4-FFF2-40B4-BE49-F238E27FC236}">
                      <a16:creationId xmlns:a16="http://schemas.microsoft.com/office/drawing/2014/main" id="{C363AF6A-627A-4C99-888C-E6D8BB4E7C6E}"/>
                    </a:ext>
                  </a:extLst>
                </p:cNvPr>
                <p:cNvSpPr/>
                <p:nvPr/>
              </p:nvSpPr>
              <p:spPr>
                <a:xfrm>
                  <a:off x="608705" y="3341053"/>
                  <a:ext cx="1306475" cy="449958"/>
                </a:xfrm>
                <a:prstGeom prst="rect">
                  <a:avLst/>
                </a:prstGeom>
                <a:solidFill>
                  <a:srgbClr val="ED53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579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4CE8CF1-12DA-44C5-8249-4FAFEBF99A3B}"/>
                    </a:ext>
                  </a:extLst>
                </p:cNvPr>
                <p:cNvSpPr txBox="1"/>
                <p:nvPr/>
              </p:nvSpPr>
              <p:spPr>
                <a:xfrm>
                  <a:off x="871601" y="3333076"/>
                  <a:ext cx="884674" cy="37824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4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 Black" panose="020B0A04020102020204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</p:grpSp>
          <p:sp>
            <p:nvSpPr>
              <p:cNvPr id="115" name="Прямоугольник 114">
                <a:extLst>
                  <a:ext uri="{FF2B5EF4-FFF2-40B4-BE49-F238E27FC236}">
                    <a16:creationId xmlns:a16="http://schemas.microsoft.com/office/drawing/2014/main" id="{F976A001-0F06-4DC0-86E1-6D8F8049F016}"/>
                  </a:ext>
                </a:extLst>
              </p:cNvPr>
              <p:cNvSpPr/>
              <p:nvPr/>
            </p:nvSpPr>
            <p:spPr>
              <a:xfrm>
                <a:off x="1903810" y="1613558"/>
                <a:ext cx="4478989" cy="24608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2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Black" panose="020B0A04020102020204" pitchFamily="34" charset="0"/>
                    <a:cs typeface="Arial" panose="020B0604020202020204" pitchFamily="34" charset="0"/>
                  </a:rPr>
                  <a:t>Социальные услуги</a:t>
                </a: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144DB57-1D5C-4E6D-B4A8-7957F9E42559}"/>
                </a:ext>
              </a:extLst>
            </p:cNvPr>
            <p:cNvSpPr txBox="1"/>
            <p:nvPr/>
          </p:nvSpPr>
          <p:spPr>
            <a:xfrm>
              <a:off x="372827" y="2061626"/>
              <a:ext cx="866158" cy="45114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проекта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8B38917-99AE-42C6-95D5-F15CE9C3BE5A}"/>
                </a:ext>
              </a:extLst>
            </p:cNvPr>
            <p:cNvSpPr txBox="1"/>
            <p:nvPr/>
          </p:nvSpPr>
          <p:spPr>
            <a:xfrm>
              <a:off x="1153488" y="2021026"/>
              <a:ext cx="28574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base">
                <a:buAutoNum type="arabicPeriod"/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Создание геронтологического центра с паллиативным отделением. ГК«АВИАА»/ООО «Тритон АСТ»</a:t>
              </a: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(2,5 млрд руб.)</a:t>
              </a:r>
            </a:p>
            <a:p>
              <a:pPr algn="just" fontAlgn="base">
                <a:buFontTx/>
                <a:buAutoNum type="arabicPeriod"/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Проект «Создание тренировочного кинологического центра» </a:t>
              </a: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(5 млн руб.)</a:t>
              </a:r>
            </a:p>
            <a:p>
              <a:pPr algn="just" fontAlgn="base">
                <a:buAutoNum type="arabicPeriod"/>
              </a:pP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B1CFDFD9-694E-4166-BDC6-357C19B6C84B}"/>
              </a:ext>
            </a:extLst>
          </p:cNvPr>
          <p:cNvGrpSpPr/>
          <p:nvPr/>
        </p:nvGrpSpPr>
        <p:grpSpPr>
          <a:xfrm>
            <a:off x="3758679" y="6349737"/>
            <a:ext cx="3658187" cy="964872"/>
            <a:chOff x="161925" y="1602919"/>
            <a:chExt cx="4175598" cy="964872"/>
          </a:xfrm>
        </p:grpSpPr>
        <p:sp>
          <p:nvSpPr>
            <p:cNvPr id="124" name="Прямоугольник 123">
              <a:extLst>
                <a:ext uri="{FF2B5EF4-FFF2-40B4-BE49-F238E27FC236}">
                  <a16:creationId xmlns:a16="http://schemas.microsoft.com/office/drawing/2014/main" id="{67A97938-C8C2-4845-A902-85825BD87859}"/>
                </a:ext>
              </a:extLst>
            </p:cNvPr>
            <p:cNvSpPr/>
            <p:nvPr/>
          </p:nvSpPr>
          <p:spPr>
            <a:xfrm>
              <a:off x="1153486" y="1616846"/>
              <a:ext cx="2834239" cy="350762"/>
            </a:xfrm>
            <a:prstGeom prst="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79" b="0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5" name="Группа 124">
              <a:extLst>
                <a:ext uri="{FF2B5EF4-FFF2-40B4-BE49-F238E27FC236}">
                  <a16:creationId xmlns:a16="http://schemas.microsoft.com/office/drawing/2014/main" id="{88063247-9F7E-4B3A-80B0-3735904E73F9}"/>
                </a:ext>
              </a:extLst>
            </p:cNvPr>
            <p:cNvGrpSpPr/>
            <p:nvPr/>
          </p:nvGrpSpPr>
          <p:grpSpPr>
            <a:xfrm>
              <a:off x="161925" y="1602919"/>
              <a:ext cx="4175598" cy="964872"/>
              <a:chOff x="379133" y="1605038"/>
              <a:chExt cx="6218585" cy="701350"/>
            </a:xfrm>
          </p:grpSpPr>
          <p:grpSp>
            <p:nvGrpSpPr>
              <p:cNvPr id="128" name="Группа 127">
                <a:extLst>
                  <a:ext uri="{FF2B5EF4-FFF2-40B4-BE49-F238E27FC236}">
                    <a16:creationId xmlns:a16="http://schemas.microsoft.com/office/drawing/2014/main" id="{B83B80DA-ACDA-4498-81AB-0626CF5E6C95}"/>
                  </a:ext>
                </a:extLst>
              </p:cNvPr>
              <p:cNvGrpSpPr/>
              <p:nvPr/>
            </p:nvGrpSpPr>
            <p:grpSpPr>
              <a:xfrm>
                <a:off x="379133" y="1605038"/>
                <a:ext cx="5791573" cy="701350"/>
                <a:chOff x="438480" y="3333076"/>
                <a:chExt cx="5791573" cy="515668"/>
              </a:xfrm>
            </p:grpSpPr>
            <p:sp>
              <p:nvSpPr>
                <p:cNvPr id="130" name="Прямоугольник 129">
                  <a:extLst>
                    <a:ext uri="{FF2B5EF4-FFF2-40B4-BE49-F238E27FC236}">
                      <a16:creationId xmlns:a16="http://schemas.microsoft.com/office/drawing/2014/main" id="{2CC29E0E-457B-4BE1-8918-EA87A97A086C}"/>
                    </a:ext>
                  </a:extLst>
                </p:cNvPr>
                <p:cNvSpPr/>
                <p:nvPr/>
              </p:nvSpPr>
              <p:spPr>
                <a:xfrm>
                  <a:off x="438480" y="3527979"/>
                  <a:ext cx="5791573" cy="320765"/>
                </a:xfrm>
                <a:prstGeom prst="rect">
                  <a:avLst/>
                </a:prstGeom>
                <a:solidFill>
                  <a:srgbClr val="F2EC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5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Прямоугольник 130">
                  <a:extLst>
                    <a:ext uri="{FF2B5EF4-FFF2-40B4-BE49-F238E27FC236}">
                      <a16:creationId xmlns:a16="http://schemas.microsoft.com/office/drawing/2014/main" id="{1D447788-46D7-48F0-B945-AA4E0046313F}"/>
                    </a:ext>
                  </a:extLst>
                </p:cNvPr>
                <p:cNvSpPr/>
                <p:nvPr/>
              </p:nvSpPr>
              <p:spPr>
                <a:xfrm>
                  <a:off x="608705" y="3341053"/>
                  <a:ext cx="1306475" cy="449958"/>
                </a:xfrm>
                <a:prstGeom prst="rect">
                  <a:avLst/>
                </a:prstGeom>
                <a:solidFill>
                  <a:srgbClr val="ED53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579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7BF30E10-D296-4757-80F9-9142D4F78167}"/>
                    </a:ext>
                  </a:extLst>
                </p:cNvPr>
                <p:cNvSpPr txBox="1"/>
                <p:nvPr/>
              </p:nvSpPr>
              <p:spPr>
                <a:xfrm>
                  <a:off x="871601" y="3333076"/>
                  <a:ext cx="884674" cy="37824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4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 Black" panose="020B0A040201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  <p:sp>
            <p:nvSpPr>
              <p:cNvPr id="129" name="Прямоугольник 128">
                <a:extLst>
                  <a:ext uri="{FF2B5EF4-FFF2-40B4-BE49-F238E27FC236}">
                    <a16:creationId xmlns:a16="http://schemas.microsoft.com/office/drawing/2014/main" id="{F2A2F04A-E967-403C-ADEE-DB41ABB95B6C}"/>
                  </a:ext>
                </a:extLst>
              </p:cNvPr>
              <p:cNvSpPr/>
              <p:nvPr/>
            </p:nvSpPr>
            <p:spPr>
              <a:xfrm>
                <a:off x="2118729" y="1613558"/>
                <a:ext cx="4478989" cy="24608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52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Black" panose="020B0A04020102020204" pitchFamily="34" charset="0"/>
                    <a:cs typeface="Arial" panose="020B0604020202020204" pitchFamily="34" charset="0"/>
                  </a:rPr>
                  <a:t>Городская среда</a:t>
                </a:r>
              </a:p>
            </p:txBody>
          </p:sp>
        </p:grp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4039853-E0C9-4156-8F3D-C2C9BBC0898E}"/>
                </a:ext>
              </a:extLst>
            </p:cNvPr>
            <p:cNvSpPr txBox="1"/>
            <p:nvPr/>
          </p:nvSpPr>
          <p:spPr>
            <a:xfrm>
              <a:off x="372827" y="2061626"/>
              <a:ext cx="866158" cy="45114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проект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2E51ABA6-3179-467D-8158-DAB7A6B755B1}"/>
                </a:ext>
              </a:extLst>
            </p:cNvPr>
            <p:cNvSpPr txBox="1"/>
            <p:nvPr/>
          </p:nvSpPr>
          <p:spPr>
            <a:xfrm>
              <a:off x="1153488" y="1967604"/>
              <a:ext cx="284362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1. «Строительства универсального торгового центра по адресу </a:t>
              </a:r>
              <a:r>
                <a:rPr lang="ru-RU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г.Воронеж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 ул.</a:t>
              </a:r>
            </a:p>
            <a:p>
              <a:pPr fontAlgn="base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Социалистическая д. 28»/Элина Ю.Л.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656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C9B5C49-A0FC-4292-B8B6-B0117715B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36" r="25088"/>
          <a:stretch/>
        </p:blipFill>
        <p:spPr>
          <a:xfrm rot="6300000">
            <a:off x="5850647" y="2570171"/>
            <a:ext cx="6645162" cy="623991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AA55E86-2D5B-45B6-AA7E-6A0C870D6DB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-20000"/>
          </a:blip>
          <a:stretch>
            <a:fillRect/>
          </a:stretch>
        </p:blipFill>
        <p:spPr>
          <a:xfrm>
            <a:off x="4723557" y="6966749"/>
            <a:ext cx="1854042" cy="185349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CB0C8EA-944B-42C9-9555-E07ED1658F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77" r="218" b="-1"/>
          <a:stretch/>
        </p:blipFill>
        <p:spPr>
          <a:xfrm>
            <a:off x="-812337" y="5918204"/>
            <a:ext cx="2322296" cy="23285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E9C2F6-2BE9-4169-BD1D-BE3987F4AB2A}"/>
              </a:ext>
            </a:extLst>
          </p:cNvPr>
          <p:cNvSpPr txBox="1"/>
          <p:nvPr/>
        </p:nvSpPr>
        <p:spPr>
          <a:xfrm>
            <a:off x="552773" y="787327"/>
            <a:ext cx="9839002" cy="93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rgbClr val="562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</a:rPr>
              <a:t>Работа по развитию предприятий с технологичными производствами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D89D0-2F7D-4F24-9E44-490EFC5589B0}"/>
              </a:ext>
            </a:extLst>
          </p:cNvPr>
          <p:cNvSpPr txBox="1"/>
          <p:nvPr/>
        </p:nvSpPr>
        <p:spPr>
          <a:xfrm>
            <a:off x="5080266" y="1869548"/>
            <a:ext cx="51164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 мая 2021 года протоколом заседания дирекции Фонда содействия инновациям были утверждены итоги конкурса </a:t>
            </a:r>
            <a:r>
              <a:rPr lang="ru-RU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«Коммерциализация-2021 (очередь XIII)</a:t>
            </a: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», который проводился в период с 28 декабря 2020 года по 01 марта 2021 года.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767423B-BD10-4C1B-A0CE-4069EE271898}"/>
              </a:ext>
            </a:extLst>
          </p:cNvPr>
          <p:cNvSpPr/>
          <p:nvPr/>
        </p:nvSpPr>
        <p:spPr>
          <a:xfrm>
            <a:off x="442225" y="1945920"/>
            <a:ext cx="21862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>
                <a:ln w="0"/>
                <a:solidFill>
                  <a:srgbClr val="5E34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  <a:r>
              <a:rPr lang="ru-RU" sz="1600" b="1" cap="none" spc="0" dirty="0">
                <a:ln w="0"/>
                <a:solidFill>
                  <a:srgbClr val="EB4E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b="1" cap="none" spc="0" dirty="0">
                <a:ln w="0"/>
                <a:solidFill>
                  <a:srgbClr val="EB4E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Коммерциализация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104E66B-3BC8-4635-8969-4F38D8637995}"/>
              </a:ext>
            </a:extLst>
          </p:cNvPr>
          <p:cNvSpPr/>
          <p:nvPr/>
        </p:nvSpPr>
        <p:spPr>
          <a:xfrm>
            <a:off x="3974454" y="1911565"/>
            <a:ext cx="1038785" cy="620305"/>
          </a:xfrm>
          <a:prstGeom prst="rect">
            <a:avLst/>
          </a:prstGeom>
          <a:solidFill>
            <a:srgbClr val="CD9B6A"/>
          </a:solidFill>
          <a:ln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D9B6A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F076BB4-D0BE-4A7C-BB61-A0674BA8BF63}"/>
              </a:ext>
            </a:extLst>
          </p:cNvPr>
          <p:cNvSpPr/>
          <p:nvPr/>
        </p:nvSpPr>
        <p:spPr>
          <a:xfrm>
            <a:off x="3974455" y="2188564"/>
            <a:ext cx="107229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900" b="1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9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00" b="1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гранты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952035B-F733-4617-BB7F-384ADB9C4A53}"/>
              </a:ext>
            </a:extLst>
          </p:cNvPr>
          <p:cNvSpPr/>
          <p:nvPr/>
        </p:nvSpPr>
        <p:spPr>
          <a:xfrm>
            <a:off x="4226142" y="1884775"/>
            <a:ext cx="5277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ru-RU" sz="2400" b="1" cap="none" spc="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DDF7E7B-CEE9-4FE1-9F6F-2F1DE2A594AC}"/>
              </a:ext>
            </a:extLst>
          </p:cNvPr>
          <p:cNvSpPr/>
          <p:nvPr/>
        </p:nvSpPr>
        <p:spPr>
          <a:xfrm>
            <a:off x="2780650" y="1911565"/>
            <a:ext cx="1038785" cy="619130"/>
          </a:xfrm>
          <a:prstGeom prst="rect">
            <a:avLst/>
          </a:prstGeom>
          <a:solidFill>
            <a:srgbClr val="5E3427"/>
          </a:solidFill>
          <a:ln>
            <a:solidFill>
              <a:srgbClr val="562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D9B6A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5E9198B-8F05-481B-865A-01869451EAEC}"/>
              </a:ext>
            </a:extLst>
          </p:cNvPr>
          <p:cNvSpPr/>
          <p:nvPr/>
        </p:nvSpPr>
        <p:spPr>
          <a:xfrm>
            <a:off x="2740339" y="2257619"/>
            <a:ext cx="1072298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</a:t>
            </a:r>
            <a:endParaRPr lang="ru-RU" sz="900" b="1" cap="none" spc="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6D3E95A-27C2-4520-8CD2-BF118C551E88}"/>
              </a:ext>
            </a:extLst>
          </p:cNvPr>
          <p:cNvSpPr/>
          <p:nvPr/>
        </p:nvSpPr>
        <p:spPr>
          <a:xfrm>
            <a:off x="3113925" y="1884775"/>
            <a:ext cx="356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b="1" cap="none" spc="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55CD623-0D42-4591-AFDE-B8C94BCCB5B9}"/>
              </a:ext>
            </a:extLst>
          </p:cNvPr>
          <p:cNvSpPr/>
          <p:nvPr/>
        </p:nvSpPr>
        <p:spPr>
          <a:xfrm>
            <a:off x="495077" y="1911564"/>
            <a:ext cx="2083445" cy="619131"/>
          </a:xfrm>
          <a:prstGeom prst="rect">
            <a:avLst/>
          </a:prstGeom>
          <a:noFill/>
          <a:ln>
            <a:solidFill>
              <a:srgbClr val="5E3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591A201-F9C1-49F6-9222-CA97C17A6071}"/>
              </a:ext>
            </a:extLst>
          </p:cNvPr>
          <p:cNvSpPr/>
          <p:nvPr/>
        </p:nvSpPr>
        <p:spPr>
          <a:xfrm>
            <a:off x="652062" y="4543787"/>
            <a:ext cx="13794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>
                <a:ln w="0"/>
                <a:solidFill>
                  <a:srgbClr val="5E34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  <a:r>
              <a:rPr lang="ru-RU" sz="1600" b="1" cap="none" spc="0" dirty="0">
                <a:ln w="0"/>
                <a:solidFill>
                  <a:srgbClr val="EB4E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b="1" cap="none" spc="0" dirty="0">
                <a:ln w="0"/>
                <a:solidFill>
                  <a:srgbClr val="EB4E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D4E677A-BF7B-40DD-98F3-986A3AFA5153}"/>
              </a:ext>
            </a:extLst>
          </p:cNvPr>
          <p:cNvSpPr/>
          <p:nvPr/>
        </p:nvSpPr>
        <p:spPr>
          <a:xfrm>
            <a:off x="3248136" y="4530978"/>
            <a:ext cx="1038785" cy="620305"/>
          </a:xfrm>
          <a:prstGeom prst="rect">
            <a:avLst/>
          </a:prstGeom>
          <a:solidFill>
            <a:srgbClr val="CD9B6A"/>
          </a:solidFill>
          <a:ln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D9B6A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8B4D889-7A0F-41C8-BCAC-6D3C13540004}"/>
              </a:ext>
            </a:extLst>
          </p:cNvPr>
          <p:cNvSpPr/>
          <p:nvPr/>
        </p:nvSpPr>
        <p:spPr>
          <a:xfrm>
            <a:off x="3248137" y="4807977"/>
            <a:ext cx="107229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900" b="1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9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00" b="1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гранты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80F9101-78F2-47EF-B580-4F9D561CCA1C}"/>
              </a:ext>
            </a:extLst>
          </p:cNvPr>
          <p:cNvSpPr/>
          <p:nvPr/>
        </p:nvSpPr>
        <p:spPr>
          <a:xfrm>
            <a:off x="3606544" y="4504188"/>
            <a:ext cx="356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D8444B8-6EC5-4538-90DF-C2D92579A383}"/>
              </a:ext>
            </a:extLst>
          </p:cNvPr>
          <p:cNvSpPr/>
          <p:nvPr/>
        </p:nvSpPr>
        <p:spPr>
          <a:xfrm>
            <a:off x="2225398" y="4530978"/>
            <a:ext cx="1038785" cy="619130"/>
          </a:xfrm>
          <a:prstGeom prst="rect">
            <a:avLst/>
          </a:prstGeom>
          <a:solidFill>
            <a:srgbClr val="5E3427"/>
          </a:solidFill>
          <a:ln>
            <a:solidFill>
              <a:srgbClr val="562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D9B6A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4D7DA21-C01C-47A2-9032-F569B3F14F9D}"/>
              </a:ext>
            </a:extLst>
          </p:cNvPr>
          <p:cNvSpPr/>
          <p:nvPr/>
        </p:nvSpPr>
        <p:spPr>
          <a:xfrm>
            <a:off x="2204801" y="4859600"/>
            <a:ext cx="1072298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</a:t>
            </a:r>
            <a:endParaRPr lang="ru-RU" sz="900" b="1" cap="none" spc="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084EE26-F35F-41ED-9A58-6645A642BE51}"/>
              </a:ext>
            </a:extLst>
          </p:cNvPr>
          <p:cNvSpPr/>
          <p:nvPr/>
        </p:nvSpPr>
        <p:spPr>
          <a:xfrm>
            <a:off x="2558673" y="4504188"/>
            <a:ext cx="356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CE206DDF-CA33-44EE-A6E6-4A4B89043139}"/>
              </a:ext>
            </a:extLst>
          </p:cNvPr>
          <p:cNvSpPr/>
          <p:nvPr/>
        </p:nvSpPr>
        <p:spPr>
          <a:xfrm>
            <a:off x="496583" y="4530977"/>
            <a:ext cx="1737334" cy="619131"/>
          </a:xfrm>
          <a:prstGeom prst="rect">
            <a:avLst/>
          </a:prstGeom>
          <a:noFill/>
          <a:ln>
            <a:solidFill>
              <a:srgbClr val="5E3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B26001-63FD-43BF-8544-0E9CCCA595BA}"/>
              </a:ext>
            </a:extLst>
          </p:cNvPr>
          <p:cNvSpPr txBox="1"/>
          <p:nvPr/>
        </p:nvSpPr>
        <p:spPr>
          <a:xfrm>
            <a:off x="495079" y="2726494"/>
            <a:ext cx="66502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Clr>
                <a:srgbClr val="562212"/>
              </a:buClr>
              <a:buFont typeface="Wingdings" panose="05000000000000000000" pitchFamily="2" charset="2"/>
              <a:buChar char="v"/>
            </a:pPr>
            <a:r>
              <a:rPr lang="ru-RU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ООО "СМАРТ ГРЭЙД" </a:t>
            </a: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проектом «Расширение производства лотковых и ленточных </a:t>
            </a:r>
            <a:r>
              <a:rPr lang="ru-RU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фотосепараторов</a:t>
            </a: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оснащенных функцией интеллектуальной сортировки»; </a:t>
            </a:r>
          </a:p>
          <a:p>
            <a:pPr algn="just">
              <a:buClr>
                <a:srgbClr val="562212"/>
              </a:buClr>
            </a:pPr>
            <a:endParaRPr lang="ru-RU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562212"/>
              </a:buClr>
              <a:buFont typeface="Wingdings" panose="05000000000000000000" pitchFamily="2" charset="2"/>
              <a:buChar char="v"/>
            </a:pPr>
            <a:r>
              <a:rPr lang="ru-RU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ООО ВКЗ "Фабер" </a:t>
            </a: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проектом "Расширение производства деталей тормозных систем для грузовой автомобильной техники«.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B09DB5-138F-461E-9F6A-1BBC164997F6}"/>
              </a:ext>
            </a:extLst>
          </p:cNvPr>
          <p:cNvSpPr txBox="1"/>
          <p:nvPr/>
        </p:nvSpPr>
        <p:spPr>
          <a:xfrm>
            <a:off x="4376625" y="4504188"/>
            <a:ext cx="53246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программе «Старт» определено два победителя, которые получат гранты по 2 млн рублей: Поддержка предприятиям оказывалась специалистами Центра "Мой бизнес".</a:t>
            </a:r>
          </a:p>
          <a:p>
            <a:pPr algn="just"/>
            <a:endParaRPr lang="ru-RU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CA7C1A-8A20-4DFB-A519-AEEF6E7B9792}"/>
              </a:ext>
            </a:extLst>
          </p:cNvPr>
          <p:cNvSpPr txBox="1"/>
          <p:nvPr/>
        </p:nvSpPr>
        <p:spPr>
          <a:xfrm>
            <a:off x="552773" y="5211107"/>
            <a:ext cx="659256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Clr>
                <a:srgbClr val="562212"/>
              </a:buClr>
              <a:buFont typeface="Wingdings" panose="05000000000000000000" pitchFamily="2" charset="2"/>
              <a:buChar char="v"/>
            </a:pPr>
            <a:r>
              <a:rPr lang="ru-RU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ООО "РЕСАЙКЛИНГ КОНСТРАКШН" </a:t>
            </a: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проект "Разработка технологии устройства </a:t>
            </a:r>
            <a:r>
              <a:rPr lang="ru-RU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стенчатых</a:t>
            </a: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фундаментов для малоэтажных зданий»; </a:t>
            </a:r>
          </a:p>
          <a:p>
            <a:pPr algn="just">
              <a:buClr>
                <a:srgbClr val="562212"/>
              </a:buClr>
            </a:pPr>
            <a:r>
              <a:rPr lang="ru-RU" sz="1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ООО "РЕСАЙКЛИНГ КОНСТРАКШН" является участником акселератора "</a:t>
            </a:r>
            <a:r>
              <a:rPr lang="ru-RU" sz="1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ТехСтартер</a:t>
            </a:r>
            <a:r>
              <a:rPr lang="ru-RU" sz="1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 и развивает технологию на базе ВГТУ.</a:t>
            </a:r>
          </a:p>
          <a:p>
            <a:pPr marL="171450" indent="-171450" algn="just">
              <a:buClr>
                <a:srgbClr val="562212"/>
              </a:buClr>
              <a:buFont typeface="Wingdings" panose="05000000000000000000" pitchFamily="2" charset="2"/>
              <a:buChar char="v"/>
            </a:pPr>
            <a:r>
              <a:rPr lang="ru-RU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Солдатова Елена Владимировна </a:t>
            </a: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проект "Система поддержки принятия решений Virtual </a:t>
            </a:r>
            <a:r>
              <a:rPr lang="ru-RU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Automatic</a:t>
            </a: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e-</a:t>
            </a:r>
            <a:r>
              <a:rPr lang="ru-RU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Procurement</a:t>
            </a: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(СППР Virtual </a:t>
            </a:r>
            <a:r>
              <a:rPr lang="ru-RU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Automatic</a:t>
            </a: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e-</a:t>
            </a:r>
            <a:r>
              <a:rPr lang="ru-RU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Procurement</a:t>
            </a: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)".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CFF61BB-493D-47A8-8B84-3DEBE681C4AC}"/>
              </a:ext>
            </a:extLst>
          </p:cNvPr>
          <p:cNvSpPr txBox="1"/>
          <p:nvPr/>
        </p:nvSpPr>
        <p:spPr>
          <a:xfrm rot="16200000">
            <a:off x="7136944" y="3646173"/>
            <a:ext cx="5918390" cy="72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</a:rPr>
              <a:t>ТЕХНОЛОГИЧЕСКИЕ ПРЕДПРИЯТИЯ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367903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Объект 59">
            <a:extLst>
              <a:ext uri="{FF2B5EF4-FFF2-40B4-BE49-F238E27FC236}">
                <a16:creationId xmlns:a16="http://schemas.microsoft.com/office/drawing/2014/main" id="{7E41219C-F34E-485D-BCF8-EF731C763D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734472"/>
              </p:ext>
            </p:extLst>
          </p:nvPr>
        </p:nvGraphicFramePr>
        <p:xfrm>
          <a:off x="-99864" y="5457540"/>
          <a:ext cx="2406273" cy="1475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772930" imgH="1087781" progId="CorelDraw.Graphic.22">
                  <p:embed/>
                </p:oleObj>
              </mc:Choice>
              <mc:Fallback>
                <p:oleObj name="CorelDRAW" r:id="rId2" imgW="1772930" imgH="108778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99864" y="5457540"/>
                        <a:ext cx="2406273" cy="1475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AC4A569-10D2-4E94-957B-20534D4FC9D3}"/>
              </a:ext>
            </a:extLst>
          </p:cNvPr>
          <p:cNvSpPr/>
          <p:nvPr/>
        </p:nvSpPr>
        <p:spPr>
          <a:xfrm>
            <a:off x="6440058" y="4149283"/>
            <a:ext cx="2942551" cy="786940"/>
          </a:xfrm>
          <a:prstGeom prst="rect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E6BA74-656A-420D-A67C-05EF2935AE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77" r="218" b="-1"/>
          <a:stretch/>
        </p:blipFill>
        <p:spPr>
          <a:xfrm>
            <a:off x="9002711" y="6051540"/>
            <a:ext cx="2322296" cy="2328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66951C-E79D-4EC0-9F8F-23D3A10869CC}"/>
              </a:ext>
            </a:extLst>
          </p:cNvPr>
          <p:cNvSpPr txBox="1"/>
          <p:nvPr/>
        </p:nvSpPr>
        <p:spPr>
          <a:xfrm>
            <a:off x="552773" y="787327"/>
            <a:ext cx="9839002" cy="93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rgbClr val="562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</a:rPr>
              <a:t>Взаимодействие с государственными</a:t>
            </a:r>
          </a:p>
          <a:p>
            <a:pPr>
              <a:lnSpc>
                <a:spcPct val="85000"/>
              </a:lnSpc>
            </a:pPr>
            <a:r>
              <a:rPr lang="ru-RU" sz="3200" dirty="0">
                <a:solidFill>
                  <a:srgbClr val="562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</a:rPr>
              <a:t>структурами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16BCDA-CA11-422C-8E80-1C963A22B555}"/>
              </a:ext>
            </a:extLst>
          </p:cNvPr>
          <p:cNvSpPr txBox="1"/>
          <p:nvPr/>
        </p:nvSpPr>
        <p:spPr>
          <a:xfrm rot="16200000">
            <a:off x="7094497" y="4167788"/>
            <a:ext cx="5918390" cy="40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</a:rPr>
              <a:t>ВЗАИМОДЕЙСТВИЕ</a:t>
            </a:r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8A20726F-4D3E-4FA5-BDC6-45926A5ABB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093691"/>
              </p:ext>
            </p:extLst>
          </p:nvPr>
        </p:nvGraphicFramePr>
        <p:xfrm>
          <a:off x="7954424" y="3425860"/>
          <a:ext cx="1652295" cy="692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1399188" imgH="585247" progId="CorelDraw.Graphic.22">
                  <p:embed/>
                </p:oleObj>
              </mc:Choice>
              <mc:Fallback>
                <p:oleObj name="CorelDRAW" r:id="rId5" imgW="1399188" imgH="585247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54424" y="3425860"/>
                        <a:ext cx="1652295" cy="692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7ABA1B9-36DD-40C5-9EAA-1DDB060384AA}"/>
              </a:ext>
            </a:extLst>
          </p:cNvPr>
          <p:cNvSpPr txBox="1"/>
          <p:nvPr/>
        </p:nvSpPr>
        <p:spPr>
          <a:xfrm>
            <a:off x="1626326" y="3544575"/>
            <a:ext cx="6328098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ВЗАИМОДЕЙСТВИЕ С РОСРЕЕСТРОМ</a:t>
            </a:r>
          </a:p>
          <a:p>
            <a:pPr algn="r">
              <a:lnSpc>
                <a:spcPct val="85000"/>
              </a:lnSpc>
            </a:pPr>
            <a:r>
              <a:rPr lang="ru-RU" sz="1400" dirty="0">
                <a:solidFill>
                  <a:srgbClr val="56221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Управление Росреестра по Воронежской области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1CFC0EC-4AE9-4179-B2FA-AA9BE05E85DE}"/>
              </a:ext>
            </a:extLst>
          </p:cNvPr>
          <p:cNvSpPr/>
          <p:nvPr/>
        </p:nvSpPr>
        <p:spPr>
          <a:xfrm>
            <a:off x="3052332" y="4146644"/>
            <a:ext cx="2813093" cy="786940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Мозговой штурм группы">
            <a:extLst>
              <a:ext uri="{FF2B5EF4-FFF2-40B4-BE49-F238E27FC236}">
                <a16:creationId xmlns:a16="http://schemas.microsoft.com/office/drawing/2014/main" id="{5D7B13CA-E766-4D3F-8F69-AA0CE1500A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52410" y="4082914"/>
            <a:ext cx="914400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056EC72-6D82-4931-A462-A4DD075429FF}"/>
              </a:ext>
            </a:extLst>
          </p:cNvPr>
          <p:cNvSpPr txBox="1"/>
          <p:nvPr/>
        </p:nvSpPr>
        <p:spPr>
          <a:xfrm>
            <a:off x="6644148" y="4170782"/>
            <a:ext cx="25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КОНСУЛЬТАЦИИ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7F8DD1-9554-4AF6-9680-DEA4A58DF419}"/>
              </a:ext>
            </a:extLst>
          </p:cNvPr>
          <p:cNvSpPr txBox="1"/>
          <p:nvPr/>
        </p:nvSpPr>
        <p:spPr>
          <a:xfrm>
            <a:off x="3472158" y="4548355"/>
            <a:ext cx="151601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Ежеквартально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66126B-81C4-4C41-949F-236C2705EC2B}"/>
              </a:ext>
            </a:extLst>
          </p:cNvPr>
          <p:cNvSpPr txBox="1"/>
          <p:nvPr/>
        </p:nvSpPr>
        <p:spPr>
          <a:xfrm>
            <a:off x="6388343" y="4476894"/>
            <a:ext cx="3043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Единого дня приема СМСП по вопросам государственного кадастрового учета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F9D4FD4-C7C7-418C-BF7D-56AFD9231ADC}"/>
              </a:ext>
            </a:extLst>
          </p:cNvPr>
          <p:cNvSpPr txBox="1"/>
          <p:nvPr/>
        </p:nvSpPr>
        <p:spPr>
          <a:xfrm>
            <a:off x="1951198" y="1908175"/>
            <a:ext cx="6328098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ПО НАПРАВЛЕНИЮ СЕЛЬСКОГО ХОЗЯЙСТВА</a:t>
            </a:r>
          </a:p>
          <a:p>
            <a:pPr>
              <a:lnSpc>
                <a:spcPct val="85000"/>
              </a:lnSpc>
            </a:pPr>
            <a:r>
              <a:rPr lang="ru-RU" sz="1400" dirty="0">
                <a:solidFill>
                  <a:srgbClr val="56221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Центр информационного обеспечения АПК</a:t>
            </a:r>
          </a:p>
        </p:txBody>
      </p:sp>
      <p:graphicFrame>
        <p:nvGraphicFramePr>
          <p:cNvPr id="47" name="Объект 46">
            <a:extLst>
              <a:ext uri="{FF2B5EF4-FFF2-40B4-BE49-F238E27FC236}">
                <a16:creationId xmlns:a16="http://schemas.microsoft.com/office/drawing/2014/main" id="{F217BD17-81BF-423F-8191-C94DF6C2A9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960710"/>
              </p:ext>
            </p:extLst>
          </p:nvPr>
        </p:nvGraphicFramePr>
        <p:xfrm>
          <a:off x="526069" y="2014358"/>
          <a:ext cx="1202764" cy="1227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3720411" imgH="3798544" progId="CorelDraw.Graphic.22">
                  <p:embed/>
                </p:oleObj>
              </mc:Choice>
              <mc:Fallback>
                <p:oleObj name="CorelDRAW" r:id="rId9" imgW="3720411" imgH="3798544" progId="CorelDraw.Graphic.22">
                  <p:embed/>
                  <p:pic>
                    <p:nvPicPr>
                      <p:cNvPr id="23" name="Объект 22">
                        <a:extLst>
                          <a:ext uri="{FF2B5EF4-FFF2-40B4-BE49-F238E27FC236}">
                            <a16:creationId xmlns:a16="http://schemas.microsoft.com/office/drawing/2014/main" id="{8F01EF6B-8A65-4827-9034-3AC3701C6B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6069" y="2014358"/>
                        <a:ext cx="1202764" cy="1227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EE66B3CE-589A-4CEE-A389-2FD0D61A82A8}"/>
              </a:ext>
            </a:extLst>
          </p:cNvPr>
          <p:cNvSpPr/>
          <p:nvPr/>
        </p:nvSpPr>
        <p:spPr>
          <a:xfrm>
            <a:off x="2056635" y="6017667"/>
            <a:ext cx="981172" cy="786940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 descr="Мозговой штурм группы">
            <a:extLst>
              <a:ext uri="{FF2B5EF4-FFF2-40B4-BE49-F238E27FC236}">
                <a16:creationId xmlns:a16="http://schemas.microsoft.com/office/drawing/2014/main" id="{A2020969-5234-4423-9C11-1231DEEA5A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59967" y="5970009"/>
            <a:ext cx="914400" cy="9144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1A5BA13A-5658-407A-B093-5681BFFA3B9D}"/>
              </a:ext>
            </a:extLst>
          </p:cNvPr>
          <p:cNvSpPr txBox="1"/>
          <p:nvPr/>
        </p:nvSpPr>
        <p:spPr>
          <a:xfrm>
            <a:off x="2221221" y="6017667"/>
            <a:ext cx="7490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FC2F8BD-15B2-422E-9CCE-A0CFB5A109F6}"/>
              </a:ext>
            </a:extLst>
          </p:cNvPr>
          <p:cNvSpPr txBox="1"/>
          <p:nvPr/>
        </p:nvSpPr>
        <p:spPr>
          <a:xfrm>
            <a:off x="2004919" y="6523488"/>
            <a:ext cx="108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Вебинаров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8A4631D-3024-46AD-9101-162CAB9369F3}"/>
              </a:ext>
            </a:extLst>
          </p:cNvPr>
          <p:cNvSpPr/>
          <p:nvPr/>
        </p:nvSpPr>
        <p:spPr>
          <a:xfrm>
            <a:off x="3282414" y="6020306"/>
            <a:ext cx="981172" cy="786940"/>
          </a:xfrm>
          <a:prstGeom prst="rect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05130E0-EC9E-4704-8FD2-6A50E6411A1F}"/>
              </a:ext>
            </a:extLst>
          </p:cNvPr>
          <p:cNvSpPr txBox="1"/>
          <p:nvPr/>
        </p:nvSpPr>
        <p:spPr>
          <a:xfrm>
            <a:off x="3190125" y="6020306"/>
            <a:ext cx="11657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156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50441D1-CE47-44B1-A84B-17EF18F5F1CE}"/>
              </a:ext>
            </a:extLst>
          </p:cNvPr>
          <p:cNvSpPr txBox="1"/>
          <p:nvPr/>
        </p:nvSpPr>
        <p:spPr>
          <a:xfrm>
            <a:off x="3230698" y="6526127"/>
            <a:ext cx="108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AF8F752C-93D9-4698-989E-CDDB46988FF2}"/>
              </a:ext>
            </a:extLst>
          </p:cNvPr>
          <p:cNvSpPr/>
          <p:nvPr/>
        </p:nvSpPr>
        <p:spPr>
          <a:xfrm>
            <a:off x="4278752" y="6011242"/>
            <a:ext cx="981172" cy="786940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62467B2-E0BA-4119-85CC-16AE7F9056E8}"/>
              </a:ext>
            </a:extLst>
          </p:cNvPr>
          <p:cNvSpPr txBox="1"/>
          <p:nvPr/>
        </p:nvSpPr>
        <p:spPr>
          <a:xfrm>
            <a:off x="4186463" y="6011242"/>
            <a:ext cx="11251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8EDC1B-4927-48B0-9289-8F77DF9C53D1}"/>
              </a:ext>
            </a:extLst>
          </p:cNvPr>
          <p:cNvSpPr txBox="1"/>
          <p:nvPr/>
        </p:nvSpPr>
        <p:spPr>
          <a:xfrm>
            <a:off x="4227036" y="6517063"/>
            <a:ext cx="108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Физлиц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50BACB0-BCEB-47B4-9430-779C8AC6CA6C}"/>
              </a:ext>
            </a:extLst>
          </p:cNvPr>
          <p:cNvSpPr txBox="1"/>
          <p:nvPr/>
        </p:nvSpPr>
        <p:spPr>
          <a:xfrm>
            <a:off x="3032467" y="4179023"/>
            <a:ext cx="25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КРУГЛЫЕ СТОЛЫ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7AF882C-49B1-49AE-AE0A-EA8EB88B5053}"/>
              </a:ext>
            </a:extLst>
          </p:cNvPr>
          <p:cNvSpPr txBox="1"/>
          <p:nvPr/>
        </p:nvSpPr>
        <p:spPr>
          <a:xfrm>
            <a:off x="1955809" y="5301146"/>
            <a:ext cx="6328098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ВЗАИМОДЕЙСТВИЕ С УФНС</a:t>
            </a:r>
          </a:p>
          <a:p>
            <a:pPr>
              <a:lnSpc>
                <a:spcPct val="85000"/>
              </a:lnSpc>
            </a:pPr>
            <a:r>
              <a:rPr lang="ru-RU" sz="1400" dirty="0">
                <a:solidFill>
                  <a:srgbClr val="56221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Управление Федеральной Налоговой службы по Воронежской области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73C5483A-153B-4D81-9393-4EB4EF039DE2}"/>
              </a:ext>
            </a:extLst>
          </p:cNvPr>
          <p:cNvSpPr/>
          <p:nvPr/>
        </p:nvSpPr>
        <p:spPr>
          <a:xfrm>
            <a:off x="2056635" y="2455326"/>
            <a:ext cx="981172" cy="786940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 descr="Мозговой штурм группы">
            <a:extLst>
              <a:ext uri="{FF2B5EF4-FFF2-40B4-BE49-F238E27FC236}">
                <a16:creationId xmlns:a16="http://schemas.microsoft.com/office/drawing/2014/main" id="{B3DAB78B-1CEB-4FC0-AA59-18F8CBD6A8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59967" y="2407668"/>
            <a:ext cx="914400" cy="9144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CED558E0-17FB-4EA3-81D6-53A7FEAD3B8C}"/>
              </a:ext>
            </a:extLst>
          </p:cNvPr>
          <p:cNvSpPr txBox="1"/>
          <p:nvPr/>
        </p:nvSpPr>
        <p:spPr>
          <a:xfrm>
            <a:off x="2129079" y="2455326"/>
            <a:ext cx="7490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0209EDD-CF33-44BA-9F75-8029B6E70224}"/>
              </a:ext>
            </a:extLst>
          </p:cNvPr>
          <p:cNvSpPr txBox="1"/>
          <p:nvPr/>
        </p:nvSpPr>
        <p:spPr>
          <a:xfrm>
            <a:off x="2004919" y="2961147"/>
            <a:ext cx="108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Вебинаров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4A7E193-3BD0-4B7C-AE98-3CC60EB358E1}"/>
              </a:ext>
            </a:extLst>
          </p:cNvPr>
          <p:cNvSpPr/>
          <p:nvPr/>
        </p:nvSpPr>
        <p:spPr>
          <a:xfrm>
            <a:off x="3282414" y="2457965"/>
            <a:ext cx="981172" cy="786940"/>
          </a:xfrm>
          <a:prstGeom prst="rect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A7A4132-1FE2-4B97-AEBD-B2F77133A31F}"/>
              </a:ext>
            </a:extLst>
          </p:cNvPr>
          <p:cNvSpPr txBox="1"/>
          <p:nvPr/>
        </p:nvSpPr>
        <p:spPr>
          <a:xfrm>
            <a:off x="3190125" y="2457965"/>
            <a:ext cx="11657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484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864C40-74CB-4B19-8319-7496838CCA85}"/>
              </a:ext>
            </a:extLst>
          </p:cNvPr>
          <p:cNvSpPr txBox="1"/>
          <p:nvPr/>
        </p:nvSpPr>
        <p:spPr>
          <a:xfrm>
            <a:off x="3230698" y="2963786"/>
            <a:ext cx="108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1044E9D-7A96-469F-AB90-983DC868199D}"/>
              </a:ext>
            </a:extLst>
          </p:cNvPr>
          <p:cNvSpPr/>
          <p:nvPr/>
        </p:nvSpPr>
        <p:spPr>
          <a:xfrm>
            <a:off x="4278752" y="2448901"/>
            <a:ext cx="981172" cy="786940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673768D-B0F7-4616-AA54-039A5BACCD7A}"/>
              </a:ext>
            </a:extLst>
          </p:cNvPr>
          <p:cNvSpPr txBox="1"/>
          <p:nvPr/>
        </p:nvSpPr>
        <p:spPr>
          <a:xfrm>
            <a:off x="4186463" y="2448901"/>
            <a:ext cx="11251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5A296C2-A0DB-443F-8C40-D8E370B5EC10}"/>
              </a:ext>
            </a:extLst>
          </p:cNvPr>
          <p:cNvSpPr txBox="1"/>
          <p:nvPr/>
        </p:nvSpPr>
        <p:spPr>
          <a:xfrm>
            <a:off x="4227036" y="2954722"/>
            <a:ext cx="108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Физлиц</a:t>
            </a:r>
          </a:p>
        </p:txBody>
      </p:sp>
    </p:spTree>
    <p:extLst>
      <p:ext uri="{BB962C8B-B14F-4D97-AF65-F5344CB8AC3E}">
        <p14:creationId xmlns:p14="http://schemas.microsoft.com/office/powerpoint/2010/main" val="4257947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B55EA9-E0F8-4125-817A-83577DCAA5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145" y="2766878"/>
            <a:ext cx="3939932" cy="39399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66951C-E79D-4EC0-9F8F-23D3A10869CC}"/>
              </a:ext>
            </a:extLst>
          </p:cNvPr>
          <p:cNvSpPr txBox="1"/>
          <p:nvPr/>
        </p:nvSpPr>
        <p:spPr>
          <a:xfrm>
            <a:off x="552773" y="787327"/>
            <a:ext cx="9839002" cy="514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rgbClr val="562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</a:rPr>
              <a:t>Общенациональный рейтинг МЭР РФ</a:t>
            </a:r>
          </a:p>
        </p:txBody>
      </p:sp>
      <p:pic>
        <p:nvPicPr>
          <p:cNvPr id="3" name="Рисунок 2" descr="Лента">
            <a:extLst>
              <a:ext uri="{FF2B5EF4-FFF2-40B4-BE49-F238E27FC236}">
                <a16:creationId xmlns:a16="http://schemas.microsoft.com/office/drawing/2014/main" id="{A32EC05C-EB1A-4E1A-AB23-20820F47E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670" y="1482544"/>
            <a:ext cx="2239372" cy="223937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4F54E496-6753-4E16-931B-3B3C9C673FE6}"/>
              </a:ext>
            </a:extLst>
          </p:cNvPr>
          <p:cNvSpPr txBox="1"/>
          <p:nvPr/>
        </p:nvSpPr>
        <p:spPr>
          <a:xfrm>
            <a:off x="758171" y="2371398"/>
            <a:ext cx="108460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МЕСТО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30EAA80-954D-42CF-9463-1E5AF20DD590}"/>
              </a:ext>
            </a:extLst>
          </p:cNvPr>
          <p:cNvSpPr txBox="1"/>
          <p:nvPr/>
        </p:nvSpPr>
        <p:spPr>
          <a:xfrm>
            <a:off x="749320" y="1788938"/>
            <a:ext cx="10846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53CBF6E-029F-494B-9025-A2B63DE9ECE4}"/>
              </a:ext>
            </a:extLst>
          </p:cNvPr>
          <p:cNvSpPr txBox="1"/>
          <p:nvPr/>
        </p:nvSpPr>
        <p:spPr>
          <a:xfrm>
            <a:off x="2320373" y="1655122"/>
            <a:ext cx="6825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«ЛУЧШИЙ ЦЕНТР ПОДДЕРЖКИ</a:t>
            </a:r>
          </a:p>
          <a:p>
            <a:r>
              <a:rPr lang="ru-RU" sz="20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ПРЕДПРИНИМАТЕЛЬСТВА»</a:t>
            </a:r>
            <a:endParaRPr lang="ru-RU" sz="2000" dirty="0">
              <a:solidFill>
                <a:srgbClr val="ED53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D495FAC-672B-40A0-9B85-9F864454187E}"/>
              </a:ext>
            </a:extLst>
          </p:cNvPr>
          <p:cNvSpPr txBox="1"/>
          <p:nvPr/>
        </p:nvSpPr>
        <p:spPr>
          <a:xfrm>
            <a:off x="2434893" y="2415558"/>
            <a:ext cx="3138689" cy="563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3600" dirty="0">
                <a:solidFill>
                  <a:srgbClr val="C593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ВОРОНЕЖ</a:t>
            </a:r>
            <a:endParaRPr lang="ru-RU" sz="3600" dirty="0">
              <a:solidFill>
                <a:srgbClr val="C593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Круг: прозрачная заливка 11">
            <a:extLst>
              <a:ext uri="{FF2B5EF4-FFF2-40B4-BE49-F238E27FC236}">
                <a16:creationId xmlns:a16="http://schemas.microsoft.com/office/drawing/2014/main" id="{A636FB5D-33AA-4719-9626-322038AF42F0}"/>
              </a:ext>
            </a:extLst>
          </p:cNvPr>
          <p:cNvSpPr/>
          <p:nvPr/>
        </p:nvSpPr>
        <p:spPr>
          <a:xfrm>
            <a:off x="6350341" y="2369773"/>
            <a:ext cx="4588617" cy="4690918"/>
          </a:xfrm>
          <a:prstGeom prst="donut">
            <a:avLst>
              <a:gd name="adj" fmla="val 8940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16BCDA-CA11-422C-8E80-1C963A22B555}"/>
              </a:ext>
            </a:extLst>
          </p:cNvPr>
          <p:cNvSpPr txBox="1"/>
          <p:nvPr/>
        </p:nvSpPr>
        <p:spPr>
          <a:xfrm rot="16200000">
            <a:off x="9223913" y="1321427"/>
            <a:ext cx="2120382" cy="40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</a:rPr>
              <a:t>РЕЙТИНГ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F1ACBD6-9144-4579-A775-EA872C7C9604}"/>
              </a:ext>
            </a:extLst>
          </p:cNvPr>
          <p:cNvSpPr txBox="1"/>
          <p:nvPr/>
        </p:nvSpPr>
        <p:spPr>
          <a:xfrm>
            <a:off x="186671" y="3786915"/>
            <a:ext cx="5995056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15 по 17 апреля </a:t>
            </a: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Светлогорске Калининградской области состоялась</a:t>
            </a:r>
          </a:p>
          <a:p>
            <a:pPr algn="just"/>
            <a:r>
              <a:rPr lang="ru-RU" b="1" dirty="0">
                <a:solidFill>
                  <a:srgbClr val="C5936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Всероссийская конференция инфраструктуры развития предпринимательства</a:t>
            </a:r>
            <a:r>
              <a:rPr lang="ru-RU" dirty="0">
                <a:solidFill>
                  <a:srgbClr val="C5936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которую организовало Министерство экономического развития РФ.</a:t>
            </a:r>
          </a:p>
          <a:p>
            <a:pPr algn="just"/>
            <a:endParaRPr lang="ru-RU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ходе пленарной сессии с министром экономического развития России </a:t>
            </a:r>
          </a:p>
          <a:p>
            <a:pPr algn="just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Максимом Решетниковым подведены </a:t>
            </a:r>
            <a:r>
              <a:rPr lang="ru-RU" sz="2000" b="1" dirty="0">
                <a:solidFill>
                  <a:srgbClr val="ED533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итоги</a:t>
            </a: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ED533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общенационального рейтинга.</a:t>
            </a:r>
          </a:p>
          <a:p>
            <a:pPr algn="just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 «Мой бизнес» Воронеж занял </a:t>
            </a:r>
            <a:r>
              <a:rPr lang="ru-RU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6-е место в своей группе </a:t>
            </a: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общенациональном рейтинге в направлении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этом направлении оценивался охват услугами поддержки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предпринимательства, конверсия в МСП из физических лиц, охват бизнеса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мерами поддержки, объем востребованных мер поддержки в период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распространения COVID-19 и другие показатели.</a:t>
            </a:r>
          </a:p>
        </p:txBody>
      </p:sp>
    </p:spTree>
    <p:extLst>
      <p:ext uri="{BB962C8B-B14F-4D97-AF65-F5344CB8AC3E}">
        <p14:creationId xmlns:p14="http://schemas.microsoft.com/office/powerpoint/2010/main" val="212425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055D9-6909-49FE-94CF-C9B0F7073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77" r="218" b="-1"/>
          <a:stretch/>
        </p:blipFill>
        <p:spPr>
          <a:xfrm>
            <a:off x="9353550" y="6178426"/>
            <a:ext cx="2322296" cy="232851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825CCE-ED13-45AB-911A-996FA52AE52D}"/>
              </a:ext>
            </a:extLst>
          </p:cNvPr>
          <p:cNvSpPr txBox="1"/>
          <p:nvPr/>
        </p:nvSpPr>
        <p:spPr>
          <a:xfrm rot="16200000">
            <a:off x="8711187" y="5159747"/>
            <a:ext cx="3264533" cy="40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</a:rPr>
              <a:t>ПОКАЗАТЕЛИ </a:t>
            </a:r>
            <a:r>
              <a:rPr lang="en-US" sz="24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</a:rPr>
              <a:t>KPI</a:t>
            </a:r>
            <a:endParaRPr lang="ru-RU" sz="2400" dirty="0">
              <a:solidFill>
                <a:srgbClr val="ED53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E290F2-78D0-45D4-8724-9920DA66D965}"/>
              </a:ext>
            </a:extLst>
          </p:cNvPr>
          <p:cNvSpPr txBox="1"/>
          <p:nvPr/>
        </p:nvSpPr>
        <p:spPr>
          <a:xfrm>
            <a:off x="552773" y="571106"/>
            <a:ext cx="9586265" cy="514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rgbClr val="562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</a:rPr>
              <a:t>Целевые показатели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0D5091B6-B38C-4161-AC8A-376299511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280902"/>
              </p:ext>
            </p:extLst>
          </p:nvPr>
        </p:nvGraphicFramePr>
        <p:xfrm>
          <a:off x="552773" y="1151902"/>
          <a:ext cx="9586264" cy="20051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24227">
                  <a:extLst>
                    <a:ext uri="{9D8B030D-6E8A-4147-A177-3AD203B41FA5}">
                      <a16:colId xmlns:a16="http://schemas.microsoft.com/office/drawing/2014/main" val="3267692688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902127252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4052919913"/>
                    </a:ext>
                  </a:extLst>
                </a:gridCol>
                <a:gridCol w="1471287">
                  <a:extLst>
                    <a:ext uri="{9D8B030D-6E8A-4147-A177-3AD203B41FA5}">
                      <a16:colId xmlns:a16="http://schemas.microsoft.com/office/drawing/2014/main" val="872222357"/>
                    </a:ext>
                  </a:extLst>
                </a:gridCol>
              </a:tblGrid>
              <a:tr h="571435"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>
                          <a:solidFill>
                            <a:srgbClr val="562212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ФП «Акселерация субъектов МСП»/</a:t>
                      </a:r>
                    </a:p>
                    <a:p>
                      <a:pPr algn="l"/>
                      <a:r>
                        <a:rPr lang="ru-RU" sz="1300" b="1" dirty="0">
                          <a:solidFill>
                            <a:srgbClr val="562212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ФП «Создание благоприятных условий для осуществления деятельности самозанятыми гражданами»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rgbClr val="562212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1300" dirty="0">
                          <a:solidFill>
                            <a:srgbClr val="562212"/>
                          </a:solidFill>
                          <a:latin typeface="Arial Black" panose="020B0A04020102020204" pitchFamily="34" charset="0"/>
                        </a:rPr>
                        <a:t>План</a:t>
                      </a:r>
                    </a:p>
                  </a:txBody>
                  <a:tcPr>
                    <a:lnL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solidFill>
                          <a:srgbClr val="562212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rgbClr val="562212"/>
                          </a:solidFill>
                          <a:latin typeface="Arial Black" panose="020B0A04020102020204" pitchFamily="34" charset="0"/>
                        </a:rPr>
                        <a:t>Факт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rgbClr val="562212"/>
                          </a:solidFill>
                          <a:latin typeface="Arial Black" panose="020B0A04020102020204" pitchFamily="34" charset="0"/>
                        </a:rPr>
                        <a:t>на 01.07.21</a:t>
                      </a:r>
                    </a:p>
                  </a:txBody>
                  <a:tcPr>
                    <a:lnL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rgbClr val="562212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1300" dirty="0">
                          <a:solidFill>
                            <a:srgbClr val="562212"/>
                          </a:solidFill>
                          <a:latin typeface="Arial Black" panose="020B0A04020102020204" pitchFamily="34" charset="0"/>
                        </a:rPr>
                        <a:t>Выполнение плана</a:t>
                      </a:r>
                    </a:p>
                  </a:txBody>
                  <a:tcPr>
                    <a:lnL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867598"/>
                  </a:ext>
                </a:extLst>
              </a:tr>
              <a:tr h="404969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субъектов МСП, получивших комплексные услуги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1,256 </a:t>
                      </a:r>
                      <a:r>
                        <a:rPr lang="ru-RU" sz="900" dirty="0" err="1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</a:t>
                      </a:r>
                      <a:r>
                        <a:rPr lang="ru-RU" sz="9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ед.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lang="ru-RU" sz="900" dirty="0" err="1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</a:t>
                      </a:r>
                      <a:r>
                        <a:rPr lang="ru-RU" sz="9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ед.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0 %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923863"/>
                  </a:ext>
                </a:extLst>
              </a:tr>
              <a:tr h="408168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самозанятых граждан, получивших услуги, в том числе </a:t>
                      </a:r>
                    </a:p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прошедших программы обучения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0,288 </a:t>
                      </a:r>
                      <a:r>
                        <a:rPr lang="ru-RU" sz="900" dirty="0" err="1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</a:t>
                      </a:r>
                      <a:r>
                        <a:rPr lang="ru-RU" sz="9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чел.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0,019 </a:t>
                      </a:r>
                      <a:r>
                        <a:rPr lang="ru-RU" sz="900" dirty="0" err="1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</a:t>
                      </a:r>
                      <a:r>
                        <a:rPr lang="ru-RU" sz="9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чел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6,6 %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427744"/>
                  </a:ext>
                </a:extLst>
              </a:tr>
              <a:tr h="408168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уникальных социальных предприятий, включенных в </a:t>
                      </a:r>
                    </a:p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реестр, в том числе получивших комплексные услуги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</a:t>
                      </a:r>
                      <a:r>
                        <a:rPr lang="ru-RU" sz="9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lang="ru-RU" sz="9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0 %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670236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5BD56240-0125-47AA-959B-E4717F15E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35092"/>
              </p:ext>
            </p:extLst>
          </p:nvPr>
        </p:nvGraphicFramePr>
        <p:xfrm>
          <a:off x="534301" y="3447407"/>
          <a:ext cx="9637191" cy="23480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24227">
                  <a:extLst>
                    <a:ext uri="{9D8B030D-6E8A-4147-A177-3AD203B41FA5}">
                      <a16:colId xmlns:a16="http://schemas.microsoft.com/office/drawing/2014/main" val="3267692688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902127252"/>
                    </a:ext>
                  </a:extLst>
                </a:gridCol>
                <a:gridCol w="1210830">
                  <a:extLst>
                    <a:ext uri="{9D8B030D-6E8A-4147-A177-3AD203B41FA5}">
                      <a16:colId xmlns:a16="http://schemas.microsoft.com/office/drawing/2014/main" val="4052919913"/>
                    </a:ext>
                  </a:extLst>
                </a:gridCol>
                <a:gridCol w="1387709">
                  <a:extLst>
                    <a:ext uri="{9D8B030D-6E8A-4147-A177-3AD203B41FA5}">
                      <a16:colId xmlns:a16="http://schemas.microsoft.com/office/drawing/2014/main" val="872222357"/>
                    </a:ext>
                  </a:extLst>
                </a:gridCol>
              </a:tblGrid>
              <a:tr h="571435"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>
                          <a:solidFill>
                            <a:srgbClr val="562212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ФП «Создание условий для легкого старта и </a:t>
                      </a:r>
                    </a:p>
                    <a:p>
                      <a:pPr algn="l"/>
                      <a:r>
                        <a:rPr lang="ru-RU" sz="1300" b="1" dirty="0">
                          <a:solidFill>
                            <a:srgbClr val="562212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комфортного ведения деятельности»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562212"/>
                          </a:solidFill>
                          <a:latin typeface="Arial Black" panose="020B0A04020102020204" pitchFamily="34" charset="0"/>
                        </a:rPr>
                        <a:t>План</a:t>
                      </a:r>
                    </a:p>
                  </a:txBody>
                  <a:tcPr>
                    <a:lnL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rgbClr val="562212"/>
                          </a:solidFill>
                          <a:latin typeface="Arial Black" panose="020B0A04020102020204" pitchFamily="34" charset="0"/>
                        </a:rPr>
                        <a:t>Факт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rgbClr val="562212"/>
                          </a:solidFill>
                          <a:latin typeface="Arial Black" panose="020B0A04020102020204" pitchFamily="34" charset="0"/>
                        </a:rPr>
                        <a:t>на 01.07.21</a:t>
                      </a:r>
                    </a:p>
                  </a:txBody>
                  <a:tcPr>
                    <a:lnL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562212"/>
                          </a:solidFill>
                          <a:latin typeface="Arial Black" panose="020B0A04020102020204" pitchFamily="34" charset="0"/>
                        </a:rPr>
                        <a:t>Выполнение плана</a:t>
                      </a:r>
                    </a:p>
                  </a:txBody>
                  <a:tcPr>
                    <a:lnL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867598"/>
                  </a:ext>
                </a:extLst>
              </a:tr>
              <a:tr h="404969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уникальных граждан, желающих вести бизнес, начинающих </a:t>
                      </a:r>
                    </a:p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и действующих предпринимателей, получивших услуги, в том числе: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2,413 </a:t>
                      </a:r>
                      <a:r>
                        <a:rPr lang="ru-RU" sz="9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ед.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1,747 </a:t>
                      </a:r>
                      <a:r>
                        <a:rPr lang="ru-RU" sz="9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ед.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72,34 %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00595"/>
                  </a:ext>
                </a:extLst>
              </a:tr>
              <a:tr h="404969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-кол-во субъектов МСП, получивших государственную поддержку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1689 </a:t>
                      </a:r>
                      <a:r>
                        <a:rPr lang="ru-RU" sz="9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1153 </a:t>
                      </a:r>
                      <a:r>
                        <a:rPr lang="ru-RU" sz="9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68,27 %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923863"/>
                  </a:ext>
                </a:extLst>
              </a:tr>
              <a:tr h="40816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-кол-во физических лиц, заинтересованных в начале осуществления предпринимательской деятельности, получивших государственную поддержку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724 </a:t>
                      </a:r>
                      <a:r>
                        <a:rPr lang="ru-RU" sz="9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594 </a:t>
                      </a:r>
                      <a:r>
                        <a:rPr lang="ru-RU" sz="9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82,04 %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427744"/>
                  </a:ext>
                </a:extLst>
              </a:tr>
              <a:tr h="408168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созданных субъектов МСП из числа физических лиц, </a:t>
                      </a:r>
                    </a:p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получивших государственную поддержку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 </a:t>
                      </a:r>
                      <a:r>
                        <a:rPr lang="ru-RU" sz="9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</a:t>
                      </a:r>
                      <a:r>
                        <a:rPr lang="ru-RU" sz="9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32,60 %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670236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057A6B5-8A2C-41AE-87AB-5C2C77A9775B}"/>
              </a:ext>
            </a:extLst>
          </p:cNvPr>
          <p:cNvCxnSpPr>
            <a:cxnSpLocks/>
          </p:cNvCxnSpPr>
          <p:nvPr/>
        </p:nvCxnSpPr>
        <p:spPr>
          <a:xfrm>
            <a:off x="645134" y="3313330"/>
            <a:ext cx="9372277" cy="0"/>
          </a:xfrm>
          <a:prstGeom prst="line">
            <a:avLst/>
          </a:prstGeom>
          <a:ln w="28575">
            <a:solidFill>
              <a:srgbClr val="ED5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43D4D0BC-43F4-42D8-9A94-71037FA36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73957"/>
              </p:ext>
            </p:extLst>
          </p:nvPr>
        </p:nvGraphicFramePr>
        <p:xfrm>
          <a:off x="534301" y="6079899"/>
          <a:ext cx="9637191" cy="1028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24227">
                  <a:extLst>
                    <a:ext uri="{9D8B030D-6E8A-4147-A177-3AD203B41FA5}">
                      <a16:colId xmlns:a16="http://schemas.microsoft.com/office/drawing/2014/main" val="3267692688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902127252"/>
                    </a:ext>
                  </a:extLst>
                </a:gridCol>
                <a:gridCol w="1210830">
                  <a:extLst>
                    <a:ext uri="{9D8B030D-6E8A-4147-A177-3AD203B41FA5}">
                      <a16:colId xmlns:a16="http://schemas.microsoft.com/office/drawing/2014/main" val="4052919913"/>
                    </a:ext>
                  </a:extLst>
                </a:gridCol>
                <a:gridCol w="1387709">
                  <a:extLst>
                    <a:ext uri="{9D8B030D-6E8A-4147-A177-3AD203B41FA5}">
                      <a16:colId xmlns:a16="http://schemas.microsoft.com/office/drawing/2014/main" val="872222357"/>
                    </a:ext>
                  </a:extLst>
                </a:gridCol>
              </a:tblGrid>
              <a:tr h="571435"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>
                          <a:solidFill>
                            <a:srgbClr val="562212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ГП «Развитие культуры и туризма»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562212"/>
                          </a:solidFill>
                          <a:latin typeface="Arial Black" panose="020B0A04020102020204" pitchFamily="34" charset="0"/>
                        </a:rPr>
                        <a:t>План</a:t>
                      </a:r>
                    </a:p>
                  </a:txBody>
                  <a:tcPr>
                    <a:lnL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rgbClr val="562212"/>
                          </a:solidFill>
                          <a:latin typeface="Arial Black" panose="020B0A04020102020204" pitchFamily="34" charset="0"/>
                        </a:rPr>
                        <a:t>Факт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rgbClr val="562212"/>
                          </a:solidFill>
                          <a:latin typeface="Arial Black" panose="020B0A04020102020204" pitchFamily="34" charset="0"/>
                        </a:rPr>
                        <a:t>на 01.07.21</a:t>
                      </a:r>
                    </a:p>
                  </a:txBody>
                  <a:tcPr>
                    <a:lnL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562212"/>
                          </a:solidFill>
                          <a:latin typeface="Arial Black" panose="020B0A04020102020204" pitchFamily="34" charset="0"/>
                        </a:rPr>
                        <a:t>Выполнение плана</a:t>
                      </a:r>
                    </a:p>
                  </a:txBody>
                  <a:tcPr>
                    <a:lnL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867598"/>
                  </a:ext>
                </a:extLst>
              </a:tr>
              <a:tr h="404969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мероприятий, направленных на продвижение туристических ресурсов Воронежской области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</a:t>
                      </a:r>
                      <a:r>
                        <a:rPr lang="ru-RU" sz="105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900" dirty="0">
                        <a:solidFill>
                          <a:srgbClr val="ED53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ru-RU" sz="9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ED53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56,25 %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00595"/>
                  </a:ext>
                </a:extLst>
              </a:tr>
            </a:tbl>
          </a:graphicData>
        </a:graphic>
      </p:graphicFrame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96499EA-5BB7-46DD-9F43-AB7478799E94}"/>
              </a:ext>
            </a:extLst>
          </p:cNvPr>
          <p:cNvCxnSpPr>
            <a:cxnSpLocks/>
          </p:cNvCxnSpPr>
          <p:nvPr/>
        </p:nvCxnSpPr>
        <p:spPr>
          <a:xfrm>
            <a:off x="645133" y="5959548"/>
            <a:ext cx="9372277" cy="0"/>
          </a:xfrm>
          <a:prstGeom prst="line">
            <a:avLst/>
          </a:prstGeom>
          <a:ln w="28575">
            <a:solidFill>
              <a:srgbClr val="ED5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678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DFE792-664D-477A-B0C5-167B19B0C4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77" r="218" b="-1"/>
          <a:stretch/>
        </p:blipFill>
        <p:spPr>
          <a:xfrm>
            <a:off x="9353550" y="6178426"/>
            <a:ext cx="2322296" cy="232851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FD2FE4-275C-4459-BC2C-34758618E7A4}"/>
              </a:ext>
            </a:extLst>
          </p:cNvPr>
          <p:cNvSpPr txBox="1"/>
          <p:nvPr/>
        </p:nvSpPr>
        <p:spPr>
          <a:xfrm>
            <a:off x="552773" y="704049"/>
            <a:ext cx="9586265" cy="514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rgbClr val="562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</a:rPr>
              <a:t>ФП «Акселерация субъектов МСП»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8BBB80-0329-469D-99A8-CCE5F7203A87}"/>
              </a:ext>
            </a:extLst>
          </p:cNvPr>
          <p:cNvSpPr txBox="1"/>
          <p:nvPr/>
        </p:nvSpPr>
        <p:spPr>
          <a:xfrm>
            <a:off x="1533946" y="2418210"/>
            <a:ext cx="2647529" cy="32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КРУГЛЫЕ СТОЛЫ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92E17E5-0C9B-4A9C-81A3-8760BB0AE170}"/>
              </a:ext>
            </a:extLst>
          </p:cNvPr>
          <p:cNvGrpSpPr/>
          <p:nvPr/>
        </p:nvGrpSpPr>
        <p:grpSpPr>
          <a:xfrm>
            <a:off x="272143" y="1335453"/>
            <a:ext cx="1098786" cy="1053896"/>
            <a:chOff x="837097" y="1427256"/>
            <a:chExt cx="843757" cy="845473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9BC7F335-0E6F-4812-B8DA-8D2059299146}"/>
                </a:ext>
              </a:extLst>
            </p:cNvPr>
            <p:cNvSpPr/>
            <p:nvPr/>
          </p:nvSpPr>
          <p:spPr>
            <a:xfrm>
              <a:off x="837097" y="1439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B85B4349-1A73-40D1-8E7B-600FD290A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8245" y="1427256"/>
              <a:ext cx="242609" cy="24274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23AFBA0-E807-467D-913E-456BFC539384}"/>
              </a:ext>
            </a:extLst>
          </p:cNvPr>
          <p:cNvSpPr txBox="1"/>
          <p:nvPr/>
        </p:nvSpPr>
        <p:spPr>
          <a:xfrm>
            <a:off x="1533946" y="1362081"/>
            <a:ext cx="7819604" cy="32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ОБУЧАЮЩИЕ МЕРОПРИЯТИЯ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E2F08C-BFBF-4E0B-8EA4-A0FBA6F8FFFE}"/>
              </a:ext>
            </a:extLst>
          </p:cNvPr>
          <p:cNvSpPr txBox="1"/>
          <p:nvPr/>
        </p:nvSpPr>
        <p:spPr>
          <a:xfrm>
            <a:off x="1533946" y="1673203"/>
            <a:ext cx="6883180" cy="525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5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мероприятиях приняли участие </a:t>
            </a:r>
            <a:r>
              <a:rPr lang="ru-RU" sz="1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994 СМСП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335</a:t>
            </a:r>
            <a:r>
              <a:rPr lang="ru-RU" sz="1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 физлица </a:t>
            </a:r>
            <a:r>
              <a:rPr lang="ru-RU" sz="1200" dirty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и</a:t>
            </a:r>
            <a:r>
              <a:rPr lang="ru-RU" sz="1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 13 самозанятых.</a:t>
            </a:r>
          </a:p>
          <a:p>
            <a:pPr fontAlgn="base">
              <a:spcBef>
                <a:spcPts val="5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 прошли в форматах: </a:t>
            </a:r>
            <a:r>
              <a:rPr lang="ru-RU" sz="1200" dirty="0">
                <a:solidFill>
                  <a:srgbClr val="ED533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22 офлайн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dirty="0">
                <a:solidFill>
                  <a:srgbClr val="ED533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46 - онлайн.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47493791-20D0-4B63-BD2A-7B46488DBFE3}"/>
              </a:ext>
            </a:extLst>
          </p:cNvPr>
          <p:cNvSpPr/>
          <p:nvPr/>
        </p:nvSpPr>
        <p:spPr>
          <a:xfrm>
            <a:off x="272143" y="2589224"/>
            <a:ext cx="1084604" cy="1038181"/>
          </a:xfrm>
          <a:prstGeom prst="ellipse">
            <a:avLst/>
          </a:prstGeom>
          <a:solidFill>
            <a:srgbClr val="F8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ED5338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0BDE2C-5B0C-4407-B3C1-CE4272204866}"/>
              </a:ext>
            </a:extLst>
          </p:cNvPr>
          <p:cNvSpPr txBox="1"/>
          <p:nvPr/>
        </p:nvSpPr>
        <p:spPr>
          <a:xfrm>
            <a:off x="1533946" y="2697682"/>
            <a:ext cx="6571829" cy="525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5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мероприятиях приняли участие </a:t>
            </a:r>
            <a:r>
              <a:rPr lang="ru-RU" sz="1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175</a:t>
            </a:r>
            <a:r>
              <a:rPr lang="ru-RU" sz="1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 СМСП, 39 физлица и 2 самозанятый.</a:t>
            </a:r>
          </a:p>
          <a:p>
            <a:pPr fontAlgn="base">
              <a:spcBef>
                <a:spcPts val="5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 прошли в формате </a:t>
            </a:r>
            <a:r>
              <a:rPr lang="ru-RU" sz="1200" dirty="0">
                <a:solidFill>
                  <a:srgbClr val="ED533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офлайн.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E1A6894-49B7-4DA4-91AE-31FA96410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217" y="2602075"/>
            <a:ext cx="310310" cy="297672"/>
          </a:xfrm>
          <a:prstGeom prst="rect">
            <a:avLst/>
          </a:prstGeom>
          <a:ln>
            <a:noFill/>
          </a:ln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id="{048444EC-DF48-4D87-9129-816F1406A022}"/>
              </a:ext>
            </a:extLst>
          </p:cNvPr>
          <p:cNvSpPr/>
          <p:nvPr/>
        </p:nvSpPr>
        <p:spPr>
          <a:xfrm>
            <a:off x="272143" y="4099627"/>
            <a:ext cx="1084604" cy="1038181"/>
          </a:xfrm>
          <a:prstGeom prst="ellipse">
            <a:avLst/>
          </a:prstGeom>
          <a:solidFill>
            <a:srgbClr val="F8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ED53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6D782F-D132-409D-B9A2-2A34964A4317}"/>
              </a:ext>
            </a:extLst>
          </p:cNvPr>
          <p:cNvSpPr txBox="1"/>
          <p:nvPr/>
        </p:nvSpPr>
        <p:spPr>
          <a:xfrm>
            <a:off x="1550967" y="3683367"/>
            <a:ext cx="5261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5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выставочно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-ярмарочных мероприятиях приняли участие </a:t>
            </a:r>
            <a:r>
              <a:rPr lang="ru-RU" sz="1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68 СМСП.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87E44F-FB1F-4F5A-8F46-14B7A7F2C025}"/>
              </a:ext>
            </a:extLst>
          </p:cNvPr>
          <p:cNvSpPr txBox="1"/>
          <p:nvPr/>
        </p:nvSpPr>
        <p:spPr>
          <a:xfrm>
            <a:off x="1533946" y="3424105"/>
            <a:ext cx="7819604" cy="32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ВЫСТАВОЧНО-ЯРМАРОЧНЫЕ МЕРОПРИЯТИЯ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4A747B0-CCF7-4BC2-9881-26E6E399F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218" y="4026698"/>
            <a:ext cx="326940" cy="35200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C6D544D-BB4D-440C-97A3-434B6F2CCA20}"/>
              </a:ext>
            </a:extLst>
          </p:cNvPr>
          <p:cNvSpPr txBox="1"/>
          <p:nvPr/>
        </p:nvSpPr>
        <p:spPr>
          <a:xfrm>
            <a:off x="272143" y="1947044"/>
            <a:ext cx="108460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86F4CB-8857-4A64-B63C-242FFD539C46}"/>
              </a:ext>
            </a:extLst>
          </p:cNvPr>
          <p:cNvSpPr txBox="1"/>
          <p:nvPr/>
        </p:nvSpPr>
        <p:spPr>
          <a:xfrm>
            <a:off x="272142" y="3234786"/>
            <a:ext cx="108460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Круглых столов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7D8470-5366-4A5D-8B8F-AB648D67EB52}"/>
              </a:ext>
            </a:extLst>
          </p:cNvPr>
          <p:cNvSpPr txBox="1"/>
          <p:nvPr/>
        </p:nvSpPr>
        <p:spPr>
          <a:xfrm>
            <a:off x="272142" y="4754356"/>
            <a:ext cx="108460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Выставки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A87804-2DAB-4467-9A01-12A9A982E90C}"/>
              </a:ext>
            </a:extLst>
          </p:cNvPr>
          <p:cNvSpPr txBox="1"/>
          <p:nvPr/>
        </p:nvSpPr>
        <p:spPr>
          <a:xfrm>
            <a:off x="433189" y="1497241"/>
            <a:ext cx="7528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251705-ACAD-420E-8D3B-47A6DC6931A5}"/>
              </a:ext>
            </a:extLst>
          </p:cNvPr>
          <p:cNvSpPr txBox="1"/>
          <p:nvPr/>
        </p:nvSpPr>
        <p:spPr>
          <a:xfrm>
            <a:off x="433189" y="2705957"/>
            <a:ext cx="7528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F5732C-8E6E-4A5B-89AB-1710EE337308}"/>
              </a:ext>
            </a:extLst>
          </p:cNvPr>
          <p:cNvSpPr txBox="1"/>
          <p:nvPr/>
        </p:nvSpPr>
        <p:spPr>
          <a:xfrm>
            <a:off x="434181" y="4259058"/>
            <a:ext cx="7528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ru-RU" sz="3200" dirty="0">
              <a:solidFill>
                <a:srgbClr val="ED53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68F7847-ABF7-4EAF-89E4-3B80FF129527}"/>
              </a:ext>
            </a:extLst>
          </p:cNvPr>
          <p:cNvSpPr/>
          <p:nvPr/>
        </p:nvSpPr>
        <p:spPr>
          <a:xfrm>
            <a:off x="272142" y="5905780"/>
            <a:ext cx="1084604" cy="1038181"/>
          </a:xfrm>
          <a:prstGeom prst="ellipse">
            <a:avLst/>
          </a:prstGeom>
          <a:solidFill>
            <a:srgbClr val="F8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ED53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697C36-C54A-44E3-93C5-8D552C36BB3F}"/>
              </a:ext>
            </a:extLst>
          </p:cNvPr>
          <p:cNvSpPr txBox="1"/>
          <p:nvPr/>
        </p:nvSpPr>
        <p:spPr>
          <a:xfrm>
            <a:off x="256547" y="6112562"/>
            <a:ext cx="108460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9B7D9B-3FE6-4900-B4B2-4C39069AD51E}"/>
              </a:ext>
            </a:extLst>
          </p:cNvPr>
          <p:cNvSpPr txBox="1"/>
          <p:nvPr/>
        </p:nvSpPr>
        <p:spPr>
          <a:xfrm>
            <a:off x="257102" y="6530916"/>
            <a:ext cx="108460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СМСП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BF3696-D5C8-4A0B-A3AF-70E81F10FE0D}"/>
              </a:ext>
            </a:extLst>
          </p:cNvPr>
          <p:cNvSpPr txBox="1"/>
          <p:nvPr/>
        </p:nvSpPr>
        <p:spPr>
          <a:xfrm>
            <a:off x="1533946" y="5941080"/>
            <a:ext cx="7819604" cy="32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ОТКРЫТИЕ БИЗНЕСА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979B3CF-386F-4B40-8228-D787D0D8AC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877" y="5867004"/>
            <a:ext cx="315940" cy="39057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CBEAA11-2ED4-4F2C-9F5B-A69C8ADCDF37}"/>
              </a:ext>
            </a:extLst>
          </p:cNvPr>
          <p:cNvSpPr txBox="1"/>
          <p:nvPr/>
        </p:nvSpPr>
        <p:spPr>
          <a:xfrm>
            <a:off x="1533945" y="6207028"/>
            <a:ext cx="8172030" cy="89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5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базе Центра «Мой бизнес» организована регистрация ИП и ООО. В целях увеличения количества новых созданных субъектов МСП заключено соглашение с ЦПП районов, направленное на комплексное консультационное сопровождение физических лиц по созданию и открытию ИП, ООО.</a:t>
            </a:r>
          </a:p>
          <a:p>
            <a:pPr fontAlgn="base">
              <a:spcBef>
                <a:spcPts val="5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Общее количество новых созданных субъектов МСП: </a:t>
            </a:r>
            <a:r>
              <a:rPr lang="ru-RU" sz="1200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59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(ООО – 7, ИП – 52). </a:t>
            </a:r>
            <a:endParaRPr lang="ru-RU" sz="1200" dirty="0">
              <a:solidFill>
                <a:srgbClr val="ED5338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87AEC593-57BE-4AA5-A33C-F7FF10434093}"/>
              </a:ext>
            </a:extLst>
          </p:cNvPr>
          <p:cNvCxnSpPr>
            <a:cxnSpLocks/>
          </p:cNvCxnSpPr>
          <p:nvPr/>
        </p:nvCxnSpPr>
        <p:spPr>
          <a:xfrm>
            <a:off x="1533945" y="2274550"/>
            <a:ext cx="2618955" cy="0"/>
          </a:xfrm>
          <a:prstGeom prst="line">
            <a:avLst/>
          </a:prstGeom>
          <a:ln w="28575">
            <a:solidFill>
              <a:srgbClr val="ED5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7B5535EF-901D-4177-8634-6D1CFBF44645}"/>
              </a:ext>
            </a:extLst>
          </p:cNvPr>
          <p:cNvCxnSpPr>
            <a:cxnSpLocks/>
          </p:cNvCxnSpPr>
          <p:nvPr/>
        </p:nvCxnSpPr>
        <p:spPr>
          <a:xfrm>
            <a:off x="1562520" y="3294396"/>
            <a:ext cx="2618955" cy="0"/>
          </a:xfrm>
          <a:prstGeom prst="line">
            <a:avLst/>
          </a:prstGeom>
          <a:ln w="28575">
            <a:solidFill>
              <a:srgbClr val="ED5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A5B1AAA1-B00F-4769-881A-52492042F893}"/>
              </a:ext>
            </a:extLst>
          </p:cNvPr>
          <p:cNvCxnSpPr>
            <a:cxnSpLocks/>
          </p:cNvCxnSpPr>
          <p:nvPr/>
        </p:nvCxnSpPr>
        <p:spPr>
          <a:xfrm>
            <a:off x="1533945" y="5876943"/>
            <a:ext cx="2618955" cy="0"/>
          </a:xfrm>
          <a:prstGeom prst="line">
            <a:avLst/>
          </a:prstGeom>
          <a:ln w="28575">
            <a:solidFill>
              <a:srgbClr val="ED5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1819473C-3656-4ADA-8C8F-FD0559B0F356}"/>
              </a:ext>
            </a:extLst>
          </p:cNvPr>
          <p:cNvCxnSpPr>
            <a:cxnSpLocks/>
          </p:cNvCxnSpPr>
          <p:nvPr/>
        </p:nvCxnSpPr>
        <p:spPr>
          <a:xfrm>
            <a:off x="1533945" y="7239631"/>
            <a:ext cx="2618955" cy="0"/>
          </a:xfrm>
          <a:prstGeom prst="line">
            <a:avLst/>
          </a:prstGeom>
          <a:ln w="28575">
            <a:solidFill>
              <a:srgbClr val="ED5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3100488-118B-4293-AB01-7D2204C308AD}"/>
              </a:ext>
            </a:extLst>
          </p:cNvPr>
          <p:cNvSpPr txBox="1"/>
          <p:nvPr/>
        </p:nvSpPr>
        <p:spPr>
          <a:xfrm>
            <a:off x="1518784" y="3919512"/>
            <a:ext cx="8172030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"/>
              </a:spcBef>
            </a:pPr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«</a:t>
            </a:r>
            <a:r>
              <a:rPr lang="ru-RU" sz="1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RosBuild</a:t>
            </a:r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2021» (09.03.2021-12.03.2021, г. Москва, 7 МСП); </a:t>
            </a:r>
            <a:endParaRPr lang="ru-RU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00"/>
              </a:spcBef>
            </a:pPr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«</a:t>
            </a:r>
            <a:r>
              <a:rPr lang="ru-RU" sz="1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РестоОтельМаркет</a:t>
            </a:r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2021» (11.03.2021-13.03.2021, г. Ялта, 6 МСП);</a:t>
            </a:r>
          </a:p>
          <a:p>
            <a:pPr algn="just">
              <a:spcBef>
                <a:spcPts val="100"/>
              </a:spcBef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27-я Международная туристическая выставка «MITT» - 7 МСП (г. Москва, 16.03.-18.03.2021) </a:t>
            </a:r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lang="ru-RU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00"/>
              </a:spcBef>
            </a:pPr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«</a:t>
            </a:r>
            <a:r>
              <a:rPr lang="ru-RU" sz="1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ChemiCos</a:t>
            </a:r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2021» (23.03.2021-25.03.2021, г. Москва, 4 МСП).</a:t>
            </a:r>
          </a:p>
          <a:p>
            <a:pPr algn="just">
              <a:spcBef>
                <a:spcPts val="100"/>
              </a:spcBef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«Продукты питания – 2021» «Напитки – 2021» - 7 МСП (г. Сочи, 25.03.-28.03.2021);</a:t>
            </a:r>
          </a:p>
          <a:p>
            <a:pPr algn="just">
              <a:spcBef>
                <a:spcPts val="100"/>
              </a:spcBef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«ПРОДЭКСПО -2021» - 12 МСП (г. Москва, 12.04.-16.04.2021);</a:t>
            </a:r>
          </a:p>
          <a:p>
            <a:pPr algn="just">
              <a:spcBef>
                <a:spcPts val="100"/>
              </a:spcBef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 «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АгроЭкспоКрым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2021» - 8 МСП (г. Ялта, 20.04.-22.04.2021);</a:t>
            </a:r>
          </a:p>
          <a:p>
            <a:pPr algn="just">
              <a:spcBef>
                <a:spcPts val="100"/>
              </a:spcBef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Interfood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Краснодар 2021 – 10 МСП (г. Краснодар, 22.04.-24.04.2021); </a:t>
            </a:r>
          </a:p>
          <a:p>
            <a:pPr algn="just">
              <a:spcBef>
                <a:spcPts val="100"/>
              </a:spcBef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 XXX международного форума «Пиво-2021» - 3 МСП (г. Сочи, 18.05-21.05.2021).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00"/>
              </a:spcBef>
            </a:pP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11-я Международная Выставка – Платформа по аутсорсингу «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BEE-TOGETHER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– 4 МСП (г. Москва), 09-10.06.2021 г.</a:t>
            </a:r>
            <a:endParaRPr lang="ru-RU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AE7876B-12EA-4A5C-9E9E-FBEC5F4DBA99}"/>
              </a:ext>
            </a:extLst>
          </p:cNvPr>
          <p:cNvSpPr txBox="1"/>
          <p:nvPr/>
        </p:nvSpPr>
        <p:spPr>
          <a:xfrm rot="16200000">
            <a:off x="7103063" y="3765066"/>
            <a:ext cx="5886846" cy="40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</a:rPr>
              <a:t>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715200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DFE792-664D-477A-B0C5-167B19B0C4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77" r="218" b="-1"/>
          <a:stretch/>
        </p:blipFill>
        <p:spPr>
          <a:xfrm>
            <a:off x="9353550" y="6121147"/>
            <a:ext cx="2322296" cy="232851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FD2FE4-275C-4459-BC2C-34758618E7A4}"/>
              </a:ext>
            </a:extLst>
          </p:cNvPr>
          <p:cNvSpPr txBox="1"/>
          <p:nvPr/>
        </p:nvSpPr>
        <p:spPr>
          <a:xfrm>
            <a:off x="552773" y="704049"/>
            <a:ext cx="9586265" cy="514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rgbClr val="562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</a:rPr>
              <a:t>ФП «Акселерация субъектов МСП»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E2F08C-BFBF-4E0B-8EA4-A0FBA6F8FFFE}"/>
              </a:ext>
            </a:extLst>
          </p:cNvPr>
          <p:cNvSpPr txBox="1"/>
          <p:nvPr/>
        </p:nvSpPr>
        <p:spPr>
          <a:xfrm>
            <a:off x="1752277" y="1830919"/>
            <a:ext cx="860522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500"/>
              </a:spcBef>
            </a:pPr>
            <a:r>
              <a:rPr lang="ru-RU" sz="1200" dirty="0">
                <a:solidFill>
                  <a:srgbClr val="ED533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28 АПРЕЛЯ 2021</a:t>
            </a:r>
          </a:p>
          <a:p>
            <a:pPr fontAlgn="base">
              <a:spcBef>
                <a:spcPts val="2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мероприятиях приняли участие </a:t>
            </a:r>
            <a:r>
              <a:rPr lang="ru-RU" sz="1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308 СМСП.</a:t>
            </a:r>
          </a:p>
          <a:p>
            <a:pPr fontAlgn="base">
              <a:spcBef>
                <a:spcPts val="200"/>
              </a:spcBef>
            </a:pPr>
            <a:r>
              <a:rPr lang="ru-RU" sz="1200" dirty="0">
                <a:solidFill>
                  <a:srgbClr val="56221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РЕГИОНАЛЬНЫЙ КОНКУРС «ЛУЧШИЙ БИЗНЕС-ПРОЕКТ ДЛЯ ГОРОДА» </a:t>
            </a:r>
          </a:p>
          <a:p>
            <a:pPr fontAlgn="base">
              <a:spcBef>
                <a:spcPts val="2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конкурсе приняли участие </a:t>
            </a:r>
            <a:r>
              <a:rPr lang="ru-RU" sz="1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33 СМСП.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FFA3E055-2D47-4D4C-835A-27CE2E3E16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277453"/>
              </p:ext>
            </p:extLst>
          </p:nvPr>
        </p:nvGraphicFramePr>
        <p:xfrm>
          <a:off x="474961" y="1428899"/>
          <a:ext cx="982914" cy="999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958320" imgH="973080" progId="CorelDraw.Graphic.22">
                  <p:embed/>
                </p:oleObj>
              </mc:Choice>
              <mc:Fallback>
                <p:oleObj name="CorelDRAW" r:id="rId3" imgW="958320" imgH="973080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961" y="1428899"/>
                        <a:ext cx="982914" cy="999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58615F44-44DC-4266-9572-12DC9609B0D6}"/>
              </a:ext>
            </a:extLst>
          </p:cNvPr>
          <p:cNvSpPr txBox="1"/>
          <p:nvPr/>
        </p:nvSpPr>
        <p:spPr>
          <a:xfrm>
            <a:off x="1758010" y="1337634"/>
            <a:ext cx="6242990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u="sng" dirty="0">
                <a:solidFill>
                  <a:srgbClr val="56221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ФОРУМ</a:t>
            </a:r>
          </a:p>
          <a:p>
            <a:pPr>
              <a:lnSpc>
                <a:spcPct val="85000"/>
              </a:lnSpc>
            </a:pPr>
            <a:r>
              <a:rPr lang="ru-RU" dirty="0">
                <a:solidFill>
                  <a:srgbClr val="56221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БИЗНЕС ДЛЯ ГОРОДА. ГОРОД ДЛЯ БИЗНЕСА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CE41EE7C-3EB5-4799-8CC8-BF8D0616AF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052916"/>
              </p:ext>
            </p:extLst>
          </p:nvPr>
        </p:nvGraphicFramePr>
        <p:xfrm>
          <a:off x="474961" y="3010852"/>
          <a:ext cx="982914" cy="1006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915094" imgH="937299" progId="CorelDraw.Graphic.22">
                  <p:embed/>
                </p:oleObj>
              </mc:Choice>
              <mc:Fallback>
                <p:oleObj name="CorelDRAW" r:id="rId5" imgW="915094" imgH="937299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4961" y="3010852"/>
                        <a:ext cx="982914" cy="1006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28C4411B-B2A5-4C29-A850-0B9576CBD99E}"/>
              </a:ext>
            </a:extLst>
          </p:cNvPr>
          <p:cNvSpPr txBox="1"/>
          <p:nvPr/>
        </p:nvSpPr>
        <p:spPr>
          <a:xfrm>
            <a:off x="1752277" y="3404230"/>
            <a:ext cx="8605226" cy="525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500"/>
              </a:spcBef>
            </a:pPr>
            <a:r>
              <a:rPr lang="ru-RU" sz="1200" dirty="0">
                <a:solidFill>
                  <a:srgbClr val="ED533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14 МАЯ 2021</a:t>
            </a:r>
          </a:p>
          <a:p>
            <a:pPr fontAlgn="base">
              <a:spcBef>
                <a:spcPts val="5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мероприятиях приняли участие </a:t>
            </a:r>
            <a:r>
              <a:rPr lang="ru-RU" sz="1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300 СМСП.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159E584-5830-4AA1-8A8A-42E1B780F6F6}"/>
              </a:ext>
            </a:extLst>
          </p:cNvPr>
          <p:cNvSpPr txBox="1"/>
          <p:nvPr/>
        </p:nvSpPr>
        <p:spPr>
          <a:xfrm>
            <a:off x="1739283" y="2951023"/>
            <a:ext cx="6242990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u="sng" dirty="0">
                <a:solidFill>
                  <a:srgbClr val="56221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ФОРУМ</a:t>
            </a:r>
          </a:p>
          <a:p>
            <a:pPr>
              <a:lnSpc>
                <a:spcPct val="85000"/>
              </a:lnSpc>
            </a:pPr>
            <a:r>
              <a:rPr lang="ru-RU" dirty="0">
                <a:solidFill>
                  <a:srgbClr val="56221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БИЗНЕС ДЛЯ СЕЛА. СЕЛО ДЛЯ БИЗНЕСА</a:t>
            </a: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972410C2-45F1-46AC-9CFE-F8C131AF46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94388"/>
              </p:ext>
            </p:extLst>
          </p:nvPr>
        </p:nvGraphicFramePr>
        <p:xfrm>
          <a:off x="347304" y="4638783"/>
          <a:ext cx="1637127" cy="463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2349331" imgH="664485" progId="CorelDraw.Graphic.22">
                  <p:embed/>
                </p:oleObj>
              </mc:Choice>
              <mc:Fallback>
                <p:oleObj name="CorelDRAW" r:id="rId7" imgW="2349331" imgH="664485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7304" y="4638783"/>
                        <a:ext cx="1637127" cy="463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74BFFE0D-9D49-43C2-8161-96E994B81F07}"/>
              </a:ext>
            </a:extLst>
          </p:cNvPr>
          <p:cNvSpPr txBox="1"/>
          <p:nvPr/>
        </p:nvSpPr>
        <p:spPr>
          <a:xfrm>
            <a:off x="1739283" y="4391263"/>
            <a:ext cx="8605226" cy="525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500"/>
              </a:spcBef>
            </a:pPr>
            <a:r>
              <a:rPr lang="ru-RU" sz="1200" dirty="0">
                <a:solidFill>
                  <a:srgbClr val="ED533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17 МАЯ 2021 - 21 МАЯ 2021 </a:t>
            </a:r>
          </a:p>
          <a:p>
            <a:pPr fontAlgn="base">
              <a:spcBef>
                <a:spcPts val="5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мероприятиях приняли участие </a:t>
            </a:r>
            <a:r>
              <a:rPr lang="ru-RU" sz="1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41 физлиц.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1133FA-E58D-446D-B2FA-217C0754F0A0}"/>
              </a:ext>
            </a:extLst>
          </p:cNvPr>
          <p:cNvSpPr txBox="1"/>
          <p:nvPr/>
        </p:nvSpPr>
        <p:spPr>
          <a:xfrm>
            <a:off x="1728465" y="4104202"/>
            <a:ext cx="6242990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u="sng" dirty="0">
                <a:solidFill>
                  <a:srgbClr val="56221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ФЕДЕРАЛЬНАЯ ОБРАЗОВАТЕЛЬНАЯ ПРОГРАММА</a:t>
            </a:r>
            <a:endParaRPr lang="ru-RU" u="sng" dirty="0">
              <a:solidFill>
                <a:srgbClr val="562212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6CD27D1-468C-416B-997C-3423709E09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9" y="5703688"/>
            <a:ext cx="1516218" cy="563231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27E22414-C280-46D6-8104-2B8A10EB417D}"/>
              </a:ext>
            </a:extLst>
          </p:cNvPr>
          <p:cNvSpPr txBox="1"/>
          <p:nvPr/>
        </p:nvSpPr>
        <p:spPr>
          <a:xfrm>
            <a:off x="1709738" y="5750971"/>
            <a:ext cx="8605226" cy="1443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500"/>
              </a:spcBef>
            </a:pPr>
            <a:r>
              <a:rPr lang="ru-RU" sz="1200" dirty="0">
                <a:solidFill>
                  <a:srgbClr val="ED533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28 МАЯ 2021</a:t>
            </a:r>
          </a:p>
          <a:p>
            <a:pPr fontAlgn="base">
              <a:spcBef>
                <a:spcPts val="5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мероприятиях приняли участие более </a:t>
            </a:r>
            <a:r>
              <a:rPr lang="ru-RU" sz="1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3000 человек.</a:t>
            </a:r>
          </a:p>
          <a:p>
            <a:pPr fontAlgn="base">
              <a:spcBef>
                <a:spcPts val="500"/>
              </a:spcBef>
            </a:pPr>
            <a:r>
              <a:rPr lang="ru-RU" sz="1200" dirty="0">
                <a:solidFill>
                  <a:srgbClr val="ED533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22 МАЯ 2021</a:t>
            </a:r>
            <a:endParaRPr lang="ru-RU" sz="1200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pPr fontAlgn="base">
              <a:spcBef>
                <a:spcPts val="200"/>
              </a:spcBef>
            </a:pPr>
            <a:r>
              <a:rPr lang="ru-RU" sz="1200" dirty="0">
                <a:solidFill>
                  <a:srgbClr val="56221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БЛАГОТВОРИТЕЛЬНЫЙ ЗАБЕГ</a:t>
            </a:r>
          </a:p>
          <a:p>
            <a:pPr fontAlgn="base">
              <a:spcBef>
                <a:spcPts val="2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забеге приняли участие более </a:t>
            </a:r>
            <a:r>
              <a:rPr lang="ru-RU" sz="1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150 человек.</a:t>
            </a:r>
          </a:p>
          <a:p>
            <a:pPr fontAlgn="base">
              <a:spcBef>
                <a:spcPts val="500"/>
              </a:spcBef>
            </a:pPr>
            <a:endParaRPr lang="ru-RU" sz="1200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3CD639D-A015-4D27-B598-5954603B5EFF}"/>
              </a:ext>
            </a:extLst>
          </p:cNvPr>
          <p:cNvSpPr txBox="1"/>
          <p:nvPr/>
        </p:nvSpPr>
        <p:spPr>
          <a:xfrm>
            <a:off x="1715470" y="5215556"/>
            <a:ext cx="7412345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u="sng" dirty="0">
                <a:solidFill>
                  <a:srgbClr val="56221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ВОРОНЕЖСКИЙ ПРЕДПРИНИМАТЕЛЬСКИЙ ФОРУМ И ПРЕМИЯ</a:t>
            </a:r>
          </a:p>
          <a:p>
            <a:pPr>
              <a:lnSpc>
                <a:spcPct val="85000"/>
              </a:lnSpc>
            </a:pPr>
            <a:r>
              <a:rPr lang="ru-RU" dirty="0">
                <a:solidFill>
                  <a:srgbClr val="56221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им. ВИЛЬГЕЛЬМА СТОЛЛЯ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74C6584-AED2-40D9-B521-D120EB37C2AE}"/>
              </a:ext>
            </a:extLst>
          </p:cNvPr>
          <p:cNvSpPr txBox="1"/>
          <p:nvPr/>
        </p:nvSpPr>
        <p:spPr>
          <a:xfrm rot="16200000">
            <a:off x="7103063" y="3707787"/>
            <a:ext cx="5886846" cy="40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</a:rPr>
              <a:t>СПЕЦПРОГРАММЫ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5853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4E97003-6F1B-42A4-A8D4-151C8C9129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113177"/>
              </p:ext>
            </p:extLst>
          </p:nvPr>
        </p:nvGraphicFramePr>
        <p:xfrm>
          <a:off x="358110" y="4838672"/>
          <a:ext cx="3226208" cy="2524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045341" imgH="1600741" progId="CorelDraw.Graphic.22">
                  <p:embed/>
                </p:oleObj>
              </mc:Choice>
              <mc:Fallback>
                <p:oleObj name="CorelDRAW" r:id="rId2" imgW="2045341" imgH="160074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8110" y="4838672"/>
                        <a:ext cx="3226208" cy="2524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DFE792-664D-477A-B0C5-167B19B0C4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77" r="218" b="-1"/>
          <a:stretch/>
        </p:blipFill>
        <p:spPr>
          <a:xfrm>
            <a:off x="9353550" y="6121147"/>
            <a:ext cx="2322296" cy="232851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FD2FE4-275C-4459-BC2C-34758618E7A4}"/>
              </a:ext>
            </a:extLst>
          </p:cNvPr>
          <p:cNvSpPr txBox="1"/>
          <p:nvPr/>
        </p:nvSpPr>
        <p:spPr>
          <a:xfrm>
            <a:off x="552773" y="704049"/>
            <a:ext cx="9586265" cy="514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rgbClr val="562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</a:rPr>
              <a:t>ФП «Акселерация субъектов МСП»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615F44-44DC-4266-9572-12DC9609B0D6}"/>
              </a:ext>
            </a:extLst>
          </p:cNvPr>
          <p:cNvSpPr txBox="1"/>
          <p:nvPr/>
        </p:nvSpPr>
        <p:spPr>
          <a:xfrm>
            <a:off x="657493" y="1853875"/>
            <a:ext cx="6242990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u="sng" dirty="0">
                <a:solidFill>
                  <a:srgbClr val="56221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РАЗВИТИЕ МСП В СПОРТИВНОЙ ОТРАСЛИ</a:t>
            </a:r>
            <a:endParaRPr lang="ru-RU" dirty="0">
              <a:solidFill>
                <a:srgbClr val="562212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E3D880-D761-4C02-B4C3-CD068A4EECC1}"/>
              </a:ext>
            </a:extLst>
          </p:cNvPr>
          <p:cNvSpPr txBox="1"/>
          <p:nvPr/>
        </p:nvSpPr>
        <p:spPr>
          <a:xfrm rot="16200000">
            <a:off x="7103063" y="3707787"/>
            <a:ext cx="5886846" cy="40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</a:rPr>
              <a:t>СПЕЦПРОГРАММЫ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52063B-9762-4FEC-974A-30AD45C06C99}"/>
              </a:ext>
            </a:extLst>
          </p:cNvPr>
          <p:cNvSpPr txBox="1"/>
          <p:nvPr/>
        </p:nvSpPr>
        <p:spPr>
          <a:xfrm>
            <a:off x="651760" y="4198778"/>
            <a:ext cx="8605226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500"/>
              </a:spcBef>
            </a:pPr>
            <a:r>
              <a:rPr lang="ru-RU" sz="1200" dirty="0">
                <a:solidFill>
                  <a:srgbClr val="ED533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26 МАЯ 2021</a:t>
            </a:r>
          </a:p>
          <a:p>
            <a:pPr fontAlgn="base">
              <a:spcBef>
                <a:spcPts val="200"/>
              </a:spcBef>
            </a:pPr>
            <a:r>
              <a:rPr lang="ru-RU" sz="1200" dirty="0">
                <a:solidFill>
                  <a:srgbClr val="56221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ДЕЛОВАЯ ВСТРЕЧА: «ТРЕНДЫ 2021 ГОДА ДЛЯ ПРОДВИЖЕНИЯ МАЛОГО БИЗНЕСА».</a:t>
            </a:r>
          </a:p>
          <a:p>
            <a:pPr fontAlgn="base">
              <a:spcBef>
                <a:spcPts val="2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мероприятии приняли участие </a:t>
            </a:r>
            <a:r>
              <a:rPr lang="ru-RU" sz="1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11 СМСП.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A47FC6-A96A-4933-8A0D-3CB170E8BBDA}"/>
              </a:ext>
            </a:extLst>
          </p:cNvPr>
          <p:cNvSpPr txBox="1"/>
          <p:nvPr/>
        </p:nvSpPr>
        <p:spPr>
          <a:xfrm>
            <a:off x="657493" y="3870996"/>
            <a:ext cx="6242990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u="sng" dirty="0">
                <a:solidFill>
                  <a:srgbClr val="56221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ЖЕНСКОЕ ПРЕДПРИНИМАТЕЛЬСТВО</a:t>
            </a:r>
            <a:endParaRPr lang="ru-RU" dirty="0">
              <a:solidFill>
                <a:srgbClr val="562212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27CB51E-A7EC-445C-BB0E-165E4EF4FEF8}"/>
              </a:ext>
            </a:extLst>
          </p:cNvPr>
          <p:cNvCxnSpPr>
            <a:cxnSpLocks/>
          </p:cNvCxnSpPr>
          <p:nvPr/>
        </p:nvCxnSpPr>
        <p:spPr>
          <a:xfrm>
            <a:off x="732833" y="3407312"/>
            <a:ext cx="2618955" cy="0"/>
          </a:xfrm>
          <a:prstGeom prst="line">
            <a:avLst/>
          </a:prstGeom>
          <a:ln w="28575">
            <a:solidFill>
              <a:srgbClr val="ED5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70734BE-4887-4BB2-A294-2A71126FBC62}"/>
              </a:ext>
            </a:extLst>
          </p:cNvPr>
          <p:cNvSpPr txBox="1"/>
          <p:nvPr/>
        </p:nvSpPr>
        <p:spPr>
          <a:xfrm>
            <a:off x="654877" y="2236012"/>
            <a:ext cx="8605226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500"/>
              </a:spcBef>
            </a:pPr>
            <a:r>
              <a:rPr lang="ru-RU" sz="1200" dirty="0">
                <a:solidFill>
                  <a:srgbClr val="ED533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06 АПРЕЛЯ 2021</a:t>
            </a:r>
          </a:p>
          <a:p>
            <a:pPr fontAlgn="base">
              <a:spcBef>
                <a:spcPts val="200"/>
              </a:spcBef>
            </a:pPr>
            <a:r>
              <a:rPr lang="ru-RU" sz="1200" dirty="0">
                <a:solidFill>
                  <a:srgbClr val="56221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ВЕБИНАР: ПЕРСПЕКТИВЫ РАЗВИТИЯ БИЗНЕС-ПРОЕКТОВ СПОРТИВНОЙ ИНДУСТРИИ</a:t>
            </a:r>
          </a:p>
          <a:p>
            <a:pPr fontAlgn="base">
              <a:spcBef>
                <a:spcPts val="2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конкурсе приняли участие </a:t>
            </a:r>
            <a:r>
              <a:rPr lang="ru-RU" sz="1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17 СМСП.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095948-E402-43A6-9BDE-0873852DE081}"/>
              </a:ext>
            </a:extLst>
          </p:cNvPr>
          <p:cNvSpPr txBox="1"/>
          <p:nvPr/>
        </p:nvSpPr>
        <p:spPr>
          <a:xfrm>
            <a:off x="651760" y="2905199"/>
            <a:ext cx="8605226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500"/>
              </a:spcBef>
            </a:pPr>
            <a:r>
              <a:rPr lang="ru-RU" sz="1200" dirty="0">
                <a:solidFill>
                  <a:srgbClr val="ED533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15 АПРЕЛЯ 2021</a:t>
            </a:r>
          </a:p>
          <a:p>
            <a:pPr fontAlgn="base">
              <a:spcBef>
                <a:spcPts val="200"/>
              </a:spcBef>
            </a:pPr>
            <a:r>
              <a:rPr lang="ru-RU" sz="1200" dirty="0">
                <a:solidFill>
                  <a:srgbClr val="56221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СЕМИНАР: КАК СОЗДАТЬ БИЗНЕС В СПОРТИВНОЙ СФЕРЕ И КОМУ ОН НУЖЕН</a:t>
            </a:r>
            <a:endParaRPr lang="ru-RU" sz="1200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983E74-3846-4CFA-963C-58CA17DB4EB4}"/>
              </a:ext>
            </a:extLst>
          </p:cNvPr>
          <p:cNvSpPr txBox="1"/>
          <p:nvPr/>
        </p:nvSpPr>
        <p:spPr>
          <a:xfrm>
            <a:off x="2166321" y="5833694"/>
            <a:ext cx="718722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500"/>
              </a:spcBef>
            </a:pPr>
            <a:r>
              <a:rPr lang="ru-RU" sz="1200" dirty="0">
                <a:solidFill>
                  <a:srgbClr val="ED533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23 ИЮНЯ 2021</a:t>
            </a:r>
          </a:p>
          <a:p>
            <a:pPr fontAlgn="base">
              <a:spcBef>
                <a:spcPts val="2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мероприятиях приняли участие </a:t>
            </a:r>
            <a:r>
              <a:rPr lang="ru-RU" sz="1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50 СМСП и физлиц.</a:t>
            </a:r>
          </a:p>
          <a:p>
            <a:pPr fontAlgn="base">
              <a:spcBef>
                <a:spcPts val="200"/>
              </a:spcBef>
            </a:pPr>
            <a:r>
              <a:rPr lang="ru-RU" sz="1200" dirty="0">
                <a:solidFill>
                  <a:srgbClr val="56221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РЕГИОНАЛЬНЫЙ КОНКУРС ПРОЕКТОВ МСП В СПОРТИВНОЙ ОТРАСЛИ</a:t>
            </a:r>
          </a:p>
          <a:p>
            <a:pPr fontAlgn="base">
              <a:spcBef>
                <a:spcPts val="2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конкурсе приняли участие </a:t>
            </a:r>
            <a:r>
              <a:rPr lang="ru-RU" sz="1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30 СМСП.</a:t>
            </a:r>
          </a:p>
          <a:p>
            <a:pPr fontAlgn="base">
              <a:spcBef>
                <a:spcPts val="200"/>
              </a:spcBef>
            </a:pPr>
            <a:r>
              <a:rPr lang="ru-RU" sz="1200" dirty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Победили по основной номинации </a:t>
            </a:r>
            <a:r>
              <a:rPr lang="ru-RU" sz="1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– 6 проектов.</a:t>
            </a:r>
          </a:p>
          <a:p>
            <a:pPr fontAlgn="base">
              <a:spcBef>
                <a:spcPts val="200"/>
              </a:spcBef>
            </a:pPr>
            <a:r>
              <a:rPr lang="ru-RU" sz="1200" dirty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Победили по номинации «Голос интернета» </a:t>
            </a:r>
            <a:r>
              <a:rPr lang="ru-RU" sz="1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– 5 проектов.</a:t>
            </a:r>
          </a:p>
          <a:p>
            <a:pPr fontAlgn="base">
              <a:spcBef>
                <a:spcPts val="200"/>
              </a:spcBef>
            </a:pPr>
            <a:endParaRPr lang="ru-RU" sz="1200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95D3C4-E8A2-4235-8A40-93E9F3D1038B}"/>
              </a:ext>
            </a:extLst>
          </p:cNvPr>
          <p:cNvSpPr txBox="1"/>
          <p:nvPr/>
        </p:nvSpPr>
        <p:spPr>
          <a:xfrm>
            <a:off x="2172054" y="5423533"/>
            <a:ext cx="6242990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u="sng" dirty="0">
                <a:solidFill>
                  <a:srgbClr val="56221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СПОРТИНДУСТРИЯ 2.0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247648E-84A0-40C3-AFB9-235E6BD425B9}"/>
              </a:ext>
            </a:extLst>
          </p:cNvPr>
          <p:cNvCxnSpPr>
            <a:cxnSpLocks/>
          </p:cNvCxnSpPr>
          <p:nvPr/>
        </p:nvCxnSpPr>
        <p:spPr>
          <a:xfrm>
            <a:off x="732833" y="4950760"/>
            <a:ext cx="2618955" cy="0"/>
          </a:xfrm>
          <a:prstGeom prst="line">
            <a:avLst/>
          </a:prstGeom>
          <a:ln w="28575">
            <a:solidFill>
              <a:srgbClr val="ED5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633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A0845CF4-FAB0-43E5-A928-47A2FBA6E25D}"/>
              </a:ext>
            </a:extLst>
          </p:cNvPr>
          <p:cNvSpPr txBox="1"/>
          <p:nvPr/>
        </p:nvSpPr>
        <p:spPr>
          <a:xfrm>
            <a:off x="651760" y="6223712"/>
            <a:ext cx="6788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200"/>
              </a:spcBef>
            </a:pPr>
            <a:r>
              <a:rPr lang="ru-RU" sz="1200" b="1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Мероприятия, направленные на поддержку социальных предпринимателей</a:t>
            </a:r>
            <a:endParaRPr lang="ru-RU" sz="1200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DFE792-664D-477A-B0C5-167B19B0C4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77" r="218" b="-1"/>
          <a:stretch/>
        </p:blipFill>
        <p:spPr>
          <a:xfrm>
            <a:off x="9353550" y="6121147"/>
            <a:ext cx="2322296" cy="232851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FD2FE4-275C-4459-BC2C-34758618E7A4}"/>
              </a:ext>
            </a:extLst>
          </p:cNvPr>
          <p:cNvSpPr txBox="1"/>
          <p:nvPr/>
        </p:nvSpPr>
        <p:spPr>
          <a:xfrm>
            <a:off x="552773" y="704049"/>
            <a:ext cx="9586265" cy="514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rgbClr val="562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</a:rPr>
              <a:t>ФП «Акселерация субъектов МСП»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615F44-44DC-4266-9572-12DC9609B0D6}"/>
              </a:ext>
            </a:extLst>
          </p:cNvPr>
          <p:cNvSpPr txBox="1"/>
          <p:nvPr/>
        </p:nvSpPr>
        <p:spPr>
          <a:xfrm>
            <a:off x="657493" y="1303137"/>
            <a:ext cx="6242990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u="sng" dirty="0">
                <a:solidFill>
                  <a:srgbClr val="56221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ПРОВЕДЕНИЕ БИЗНЕС-МИССИЙ</a:t>
            </a:r>
            <a:endParaRPr lang="ru-RU" dirty="0">
              <a:solidFill>
                <a:srgbClr val="562212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52063B-9762-4FEC-974A-30AD45C06C99}"/>
              </a:ext>
            </a:extLst>
          </p:cNvPr>
          <p:cNvSpPr txBox="1"/>
          <p:nvPr/>
        </p:nvSpPr>
        <p:spPr>
          <a:xfrm>
            <a:off x="651760" y="4379782"/>
            <a:ext cx="901067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200"/>
              </a:spcBef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Организован сбор заявок от СМСП и организация процедуры рассмотрения документов на предмет включения в реестр социальных предприятий.</a:t>
            </a:r>
          </a:p>
          <a:p>
            <a:pPr fontAlgn="base">
              <a:spcBef>
                <a:spcPts val="2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итогам рассмотрения комиссией заявок (первый поток (29.04.2021). </a:t>
            </a:r>
            <a:r>
              <a:rPr lang="ru-RU" sz="1200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52 СМСП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были признаны социальными.</a:t>
            </a:r>
          </a:p>
          <a:p>
            <a:pPr fontAlgn="base">
              <a:spcBef>
                <a:spcPts val="2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связи со снятием Минэкономразвития России ограничений на сроки подачи заявок, осуществлен прием документов на 2-й поток для включения в реестр социальных предприятий.</a:t>
            </a:r>
          </a:p>
          <a:p>
            <a:pPr fontAlgn="base">
              <a:spcBef>
                <a:spcPts val="2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итогам рассмотрения комиссией заявок (второй поток (21.06.2021). </a:t>
            </a:r>
            <a:r>
              <a:rPr lang="ru-RU" sz="1200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 СМСП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были признаны социальными.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A47FC6-A96A-4933-8A0D-3CB170E8BBDA}"/>
              </a:ext>
            </a:extLst>
          </p:cNvPr>
          <p:cNvSpPr txBox="1"/>
          <p:nvPr/>
        </p:nvSpPr>
        <p:spPr>
          <a:xfrm>
            <a:off x="657493" y="4085167"/>
            <a:ext cx="6242990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u="sng" dirty="0">
                <a:solidFill>
                  <a:srgbClr val="56221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СОЦИАЛЬНОЕ ПРЕДПРИНИМАТЕЛЬСТВО</a:t>
            </a:r>
            <a:endParaRPr lang="ru-RU" dirty="0">
              <a:solidFill>
                <a:srgbClr val="562212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27CB51E-A7EC-445C-BB0E-165E4EF4FEF8}"/>
              </a:ext>
            </a:extLst>
          </p:cNvPr>
          <p:cNvCxnSpPr>
            <a:cxnSpLocks/>
          </p:cNvCxnSpPr>
          <p:nvPr/>
        </p:nvCxnSpPr>
        <p:spPr>
          <a:xfrm>
            <a:off x="732833" y="3912202"/>
            <a:ext cx="2618955" cy="0"/>
          </a:xfrm>
          <a:prstGeom prst="line">
            <a:avLst/>
          </a:prstGeom>
          <a:ln w="28575">
            <a:solidFill>
              <a:srgbClr val="ED5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70734BE-4887-4BB2-A294-2A71126FBC62}"/>
              </a:ext>
            </a:extLst>
          </p:cNvPr>
          <p:cNvSpPr txBox="1"/>
          <p:nvPr/>
        </p:nvSpPr>
        <p:spPr>
          <a:xfrm>
            <a:off x="674431" y="1635286"/>
            <a:ext cx="9307220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500"/>
              </a:spcBef>
            </a:pPr>
            <a:r>
              <a:rPr lang="ru-RU" sz="1200" dirty="0">
                <a:solidFill>
                  <a:srgbClr val="ED533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 МАЯ 2021</a:t>
            </a:r>
          </a:p>
          <a:p>
            <a:pPr fontAlgn="base">
              <a:spcBef>
                <a:spcPts val="200"/>
              </a:spcBef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        Организован прием делегации предпринимателей из г. Саратов.</a:t>
            </a:r>
          </a:p>
          <a:p>
            <a:pPr fontAlgn="base">
              <a:spcBef>
                <a:spcPts val="2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      Во встрече приняли участие более </a:t>
            </a:r>
            <a:r>
              <a:rPr lang="ru-RU" sz="1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45 СМСП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двух областей. </a:t>
            </a:r>
            <a:endParaRPr lang="ru-RU" sz="1200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247648E-84A0-40C3-AFB9-235E6BD425B9}"/>
              </a:ext>
            </a:extLst>
          </p:cNvPr>
          <p:cNvCxnSpPr>
            <a:cxnSpLocks/>
          </p:cNvCxnSpPr>
          <p:nvPr/>
        </p:nvCxnSpPr>
        <p:spPr>
          <a:xfrm>
            <a:off x="732833" y="5686050"/>
            <a:ext cx="2618955" cy="0"/>
          </a:xfrm>
          <a:prstGeom prst="line">
            <a:avLst/>
          </a:prstGeom>
          <a:ln w="28575">
            <a:solidFill>
              <a:srgbClr val="ED5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5E963FD-5D80-4676-88CC-94A0A86EA4E3}"/>
              </a:ext>
            </a:extLst>
          </p:cNvPr>
          <p:cNvSpPr txBox="1"/>
          <p:nvPr/>
        </p:nvSpPr>
        <p:spPr>
          <a:xfrm rot="16200000">
            <a:off x="7103063" y="3550821"/>
            <a:ext cx="5886846" cy="72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</a:rPr>
              <a:t>СОЦИАЛЬНОЕ ПРЕДПРИНИМАТЕЛЬСТВО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0283B2C-D119-476C-8BF3-15EC41CD1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" y="5785585"/>
            <a:ext cx="315940" cy="3905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12D6711-8CD9-4E4D-AAA0-EA4F2A61D38F}"/>
              </a:ext>
            </a:extLst>
          </p:cNvPr>
          <p:cNvSpPr txBox="1"/>
          <p:nvPr/>
        </p:nvSpPr>
        <p:spPr>
          <a:xfrm>
            <a:off x="1048772" y="5724049"/>
            <a:ext cx="8838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200"/>
              </a:spcBef>
            </a:pPr>
            <a:r>
              <a:rPr lang="ru-RU" sz="1200" b="1" dirty="0">
                <a:solidFill>
                  <a:srgbClr val="56221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На сайте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Центра «Мой бизнес» создан </a:t>
            </a:r>
            <a:r>
              <a:rPr lang="ru-RU" sz="1200" b="1" dirty="0">
                <a:solidFill>
                  <a:srgbClr val="56221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раздел «Социальное предпринимательство»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,</a:t>
            </a:r>
            <a:r>
              <a:rPr lang="ru-RU" sz="1200" b="1" dirty="0">
                <a:solidFill>
                  <a:srgbClr val="56221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содержащий в себе всю необходимую информацию, включая бланки приложений для оформления заявок для СП и нормативно-правовые акты. </a:t>
            </a:r>
            <a:endParaRPr lang="ru-RU" sz="1200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B05762D-FFED-4474-98D3-C6E123D2BB75}"/>
              </a:ext>
            </a:extLst>
          </p:cNvPr>
          <p:cNvCxnSpPr>
            <a:cxnSpLocks/>
          </p:cNvCxnSpPr>
          <p:nvPr/>
        </p:nvCxnSpPr>
        <p:spPr>
          <a:xfrm>
            <a:off x="738188" y="6214709"/>
            <a:ext cx="2618955" cy="0"/>
          </a:xfrm>
          <a:prstGeom prst="line">
            <a:avLst/>
          </a:prstGeom>
          <a:ln w="28575">
            <a:solidFill>
              <a:srgbClr val="ED5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E04FED3-DF77-47F5-ACB8-230DC9CC8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33" y="1912601"/>
            <a:ext cx="315939" cy="30258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BAFBDBC-C7F0-4299-8190-4BEB319E05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81" y="6601031"/>
            <a:ext cx="326940" cy="35200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793F23D-99A0-41B7-A3AD-31E09D09B98D}"/>
              </a:ext>
            </a:extLst>
          </p:cNvPr>
          <p:cNvSpPr txBox="1"/>
          <p:nvPr/>
        </p:nvSpPr>
        <p:spPr>
          <a:xfrm>
            <a:off x="1048772" y="6507634"/>
            <a:ext cx="6788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200"/>
              </a:spcBef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Круглый стол «Встреча с социальными предпринимателями» </a:t>
            </a:r>
            <a:endParaRPr lang="ru-RU" sz="1200" dirty="0">
              <a:solidFill>
                <a:srgbClr val="000000"/>
              </a:solidFill>
              <a:latin typeface="Arial Black" panose="020B0A040201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C915E4-630F-4532-84B6-C48D0549663F}"/>
              </a:ext>
            </a:extLst>
          </p:cNvPr>
          <p:cNvSpPr txBox="1"/>
          <p:nvPr/>
        </p:nvSpPr>
        <p:spPr>
          <a:xfrm>
            <a:off x="1048771" y="6733971"/>
            <a:ext cx="8523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200"/>
              </a:spcBef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Вебинар на тему: «Перспективное управление проектами в сфере социального предпринимательства» </a:t>
            </a:r>
            <a:endParaRPr lang="ru-RU" sz="1200" dirty="0">
              <a:solidFill>
                <a:srgbClr val="000000"/>
              </a:solidFill>
              <a:latin typeface="Arial Black" panose="020B0A040201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566216-4D88-46EB-8505-B0E153E299FC}"/>
              </a:ext>
            </a:extLst>
          </p:cNvPr>
          <p:cNvSpPr txBox="1"/>
          <p:nvPr/>
        </p:nvSpPr>
        <p:spPr>
          <a:xfrm>
            <a:off x="674431" y="2301667"/>
            <a:ext cx="90106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Предварительные договоренности: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1. ИП Сочнев( ювелирные изделия и обучение уникальной технологии производства и ремонта) с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ТРЦ «Галерея Чижова»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размещение торговой точки, а также с бизнес-сообществами Воронежской области на возможность развития данного проекта в регионе.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2. ИП Кузина ( детские развлекательные площадки) -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ТРЦ «Галерея Чижова»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проявил интерес на размещение детского городка среди своих торговых площадей.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3. ИП Галкина (частная сыроварня) обменялись с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Екатериной Дорофеевой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(Мама Коза) опытом производства и личных методик продвижения, запланировали сотрудничество по созданию и популяризации авторских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гастротуров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1753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DFE792-664D-477A-B0C5-167B19B0C4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77" r="218" b="-1"/>
          <a:stretch/>
        </p:blipFill>
        <p:spPr>
          <a:xfrm>
            <a:off x="9230627" y="5976025"/>
            <a:ext cx="2322296" cy="2328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FD2FE4-275C-4459-BC2C-34758618E7A4}"/>
              </a:ext>
            </a:extLst>
          </p:cNvPr>
          <p:cNvSpPr txBox="1"/>
          <p:nvPr/>
        </p:nvSpPr>
        <p:spPr>
          <a:xfrm>
            <a:off x="552773" y="569534"/>
            <a:ext cx="9839002" cy="93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rgbClr val="562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</a:rPr>
              <a:t>ФП «Создание условий для легкого старта и комфортного ведения бизнеса»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293FB39-4EDB-4ED7-88BC-A7DB9A74DE8D}"/>
              </a:ext>
            </a:extLst>
          </p:cNvPr>
          <p:cNvSpPr/>
          <p:nvPr/>
        </p:nvSpPr>
        <p:spPr>
          <a:xfrm>
            <a:off x="208243" y="1539765"/>
            <a:ext cx="1202764" cy="1151284"/>
          </a:xfrm>
          <a:prstGeom prst="ellipse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ED53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40AFCF-FCAC-4E42-B6A6-4F964D3425C6}"/>
              </a:ext>
            </a:extLst>
          </p:cNvPr>
          <p:cNvSpPr txBox="1"/>
          <p:nvPr/>
        </p:nvSpPr>
        <p:spPr>
          <a:xfrm>
            <a:off x="245036" y="2125968"/>
            <a:ext cx="10846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Участников </a:t>
            </a:r>
          </a:p>
          <a:p>
            <a:pPr algn="ctr"/>
            <a:r>
              <a:rPr lang="ru-RU" sz="9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тестирования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074B4E-EEDB-4175-A38F-11F02780A246}"/>
              </a:ext>
            </a:extLst>
          </p:cNvPr>
          <p:cNvSpPr txBox="1"/>
          <p:nvPr/>
        </p:nvSpPr>
        <p:spPr>
          <a:xfrm>
            <a:off x="245035" y="1667166"/>
            <a:ext cx="108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958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9C87CEB-040A-4674-B4A3-A64D5E3E1D2C}"/>
              </a:ext>
            </a:extLst>
          </p:cNvPr>
          <p:cNvSpPr txBox="1"/>
          <p:nvPr/>
        </p:nvSpPr>
        <p:spPr>
          <a:xfrm>
            <a:off x="1533946" y="1667166"/>
            <a:ext cx="2409404" cy="32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ТЕСТИРОВАНИЕ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A9ABBA0-7E76-44DB-A1DB-E6F24095814D}"/>
              </a:ext>
            </a:extLst>
          </p:cNvPr>
          <p:cNvSpPr txBox="1"/>
          <p:nvPr/>
        </p:nvSpPr>
        <p:spPr>
          <a:xfrm>
            <a:off x="1533945" y="1901664"/>
            <a:ext cx="8278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ts val="5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Проведены мероприятия, направленные на выявление у участников проекта предрасположенностей к проф. навыкам и компетенциям в рамках тестирования. Тестирование проходили студенты Вузов (ВГТУ, ВГПУ 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Сузов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solidFill>
                <a:srgbClr val="ED5338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621E34F-CD4A-47C1-9C3B-845E5DBB6C7E}"/>
              </a:ext>
            </a:extLst>
          </p:cNvPr>
          <p:cNvCxnSpPr>
            <a:cxnSpLocks/>
          </p:cNvCxnSpPr>
          <p:nvPr/>
        </p:nvCxnSpPr>
        <p:spPr>
          <a:xfrm>
            <a:off x="1533945" y="2495300"/>
            <a:ext cx="2618955" cy="0"/>
          </a:xfrm>
          <a:prstGeom prst="line">
            <a:avLst/>
          </a:prstGeom>
          <a:ln w="28575">
            <a:solidFill>
              <a:srgbClr val="ED5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37A9590-71B0-45CE-9F46-9DF45904A69B}"/>
              </a:ext>
            </a:extLst>
          </p:cNvPr>
          <p:cNvSpPr txBox="1"/>
          <p:nvPr/>
        </p:nvSpPr>
        <p:spPr>
          <a:xfrm>
            <a:off x="2376064" y="2627271"/>
            <a:ext cx="6362279" cy="32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ПРОГРАММА ДЛЯ МОЛОДЕЖИ 14-17 ЛЕТ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0384EA-4376-4B74-8682-048F5B591489}"/>
              </a:ext>
            </a:extLst>
          </p:cNvPr>
          <p:cNvSpPr txBox="1"/>
          <p:nvPr/>
        </p:nvSpPr>
        <p:spPr>
          <a:xfrm>
            <a:off x="2376064" y="2928971"/>
            <a:ext cx="7466007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ts val="5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13.03.2021-14.03.2021, 20.03.2021-21.03.2021, 03-04.04.2021, 10-11.04.2021, 17-18.04.2021 проведены 5-ть тематических информационно-образовательных смен по предпринимательству на базе отдыха «Лесная Сказка» (Рамонский район) для молодежи. </a:t>
            </a:r>
          </a:p>
          <a:p>
            <a:pPr algn="just" fontAlgn="base">
              <a:spcBef>
                <a:spcPts val="5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28.05.2021 года в рамках Форума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Столля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проведена итоговая тематическо-информационная смена по предпринимательству, в количестве 70 человек, успешно прошедших отбор. </a:t>
            </a:r>
          </a:p>
          <a:p>
            <a:pPr algn="just" fontAlgn="base">
              <a:spcBef>
                <a:spcPts val="5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07.04.2021, 08.04.2021, 13.04.2021, 14.04.2021 проведены 8-м деловых игр. 30.04.2021 года проведен конкурс по предпринимательству для молодежи в возрасте 14-17 лет, для участников деловых игр, успешно прошедших отбор в количестве 80 человек. </a:t>
            </a: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20463659-DE16-42AD-8CC7-E97D560B995D}"/>
              </a:ext>
            </a:extLst>
          </p:cNvPr>
          <p:cNvGrpSpPr/>
          <p:nvPr/>
        </p:nvGrpSpPr>
        <p:grpSpPr>
          <a:xfrm>
            <a:off x="185954" y="2727399"/>
            <a:ext cx="1202764" cy="1151284"/>
            <a:chOff x="208243" y="3142970"/>
            <a:chExt cx="1202764" cy="1151284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50642352-34D2-4882-8494-4DDFE8801224}"/>
                </a:ext>
              </a:extLst>
            </p:cNvPr>
            <p:cNvSpPr/>
            <p:nvPr/>
          </p:nvSpPr>
          <p:spPr>
            <a:xfrm>
              <a:off x="208243" y="3142970"/>
              <a:ext cx="1202764" cy="1151284"/>
            </a:xfrm>
            <a:prstGeom prst="ellipse">
              <a:avLst/>
            </a:prstGeom>
            <a:solidFill>
              <a:srgbClr val="C59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32E8200-6FDC-445F-AADF-899897D9F4BE}"/>
                </a:ext>
              </a:extLst>
            </p:cNvPr>
            <p:cNvSpPr txBox="1"/>
            <p:nvPr/>
          </p:nvSpPr>
          <p:spPr>
            <a:xfrm>
              <a:off x="267323" y="3786757"/>
              <a:ext cx="10846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Тематических</a:t>
              </a:r>
            </a:p>
            <a:p>
              <a:pPr algn="ctr"/>
              <a:r>
                <a:rPr lang="ru-RU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смен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D7F8609-CEBA-4046-AE7E-9448318A25B0}"/>
                </a:ext>
              </a:extLst>
            </p:cNvPr>
            <p:cNvSpPr txBox="1"/>
            <p:nvPr/>
          </p:nvSpPr>
          <p:spPr>
            <a:xfrm>
              <a:off x="527329" y="3300977"/>
              <a:ext cx="56459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6</a:t>
              </a: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6E357784-5F9C-4E6C-AF36-7615EE56C92A}"/>
              </a:ext>
            </a:extLst>
          </p:cNvPr>
          <p:cNvGrpSpPr/>
          <p:nvPr/>
        </p:nvGrpSpPr>
        <p:grpSpPr>
          <a:xfrm>
            <a:off x="1217487" y="2739468"/>
            <a:ext cx="1164872" cy="1115014"/>
            <a:chOff x="208243" y="3179240"/>
            <a:chExt cx="1164872" cy="1115014"/>
          </a:xfrm>
        </p:grpSpPr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5B071B02-FBE7-4811-A5D8-F70FEF56FB0E}"/>
                </a:ext>
              </a:extLst>
            </p:cNvPr>
            <p:cNvSpPr/>
            <p:nvPr/>
          </p:nvSpPr>
          <p:spPr>
            <a:xfrm>
              <a:off x="208243" y="3179240"/>
              <a:ext cx="1164872" cy="1115014"/>
            </a:xfrm>
            <a:prstGeom prst="ellipse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85BCB6F-7A9F-4576-A42A-7F63884539DC}"/>
                </a:ext>
              </a:extLst>
            </p:cNvPr>
            <p:cNvSpPr txBox="1"/>
            <p:nvPr/>
          </p:nvSpPr>
          <p:spPr>
            <a:xfrm>
              <a:off x="267323" y="3807806"/>
              <a:ext cx="108460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Деловых игр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BB72798-C2B2-4966-A471-7D1C12780362}"/>
                </a:ext>
              </a:extLst>
            </p:cNvPr>
            <p:cNvSpPr txBox="1"/>
            <p:nvPr/>
          </p:nvSpPr>
          <p:spPr>
            <a:xfrm>
              <a:off x="269746" y="3331248"/>
              <a:ext cx="108460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8</a:t>
              </a:r>
            </a:p>
          </p:txBody>
        </p:sp>
      </p:grp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579F81FA-8772-410F-A9D1-7D8DD68531A0}"/>
              </a:ext>
            </a:extLst>
          </p:cNvPr>
          <p:cNvCxnSpPr>
            <a:cxnSpLocks/>
          </p:cNvCxnSpPr>
          <p:nvPr/>
        </p:nvCxnSpPr>
        <p:spPr>
          <a:xfrm>
            <a:off x="1686345" y="4737882"/>
            <a:ext cx="2618955" cy="0"/>
          </a:xfrm>
          <a:prstGeom prst="line">
            <a:avLst/>
          </a:prstGeom>
          <a:ln w="28575">
            <a:solidFill>
              <a:srgbClr val="ED5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id="{879A6B29-FB56-4C16-9503-69A292DF47CD}"/>
              </a:ext>
            </a:extLst>
          </p:cNvPr>
          <p:cNvSpPr/>
          <p:nvPr/>
        </p:nvSpPr>
        <p:spPr>
          <a:xfrm>
            <a:off x="208242" y="4823234"/>
            <a:ext cx="1202764" cy="1151284"/>
          </a:xfrm>
          <a:prstGeom prst="ellipse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ED53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599F85-6E96-4B3A-9ED9-2CD7CB8B94C1}"/>
              </a:ext>
            </a:extLst>
          </p:cNvPr>
          <p:cNvSpPr txBox="1"/>
          <p:nvPr/>
        </p:nvSpPr>
        <p:spPr>
          <a:xfrm>
            <a:off x="363961" y="5470523"/>
            <a:ext cx="92826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Деловых игр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3BF923-0F6E-405F-ADAE-C31DD1C19A8D}"/>
              </a:ext>
            </a:extLst>
          </p:cNvPr>
          <p:cNvSpPr txBox="1"/>
          <p:nvPr/>
        </p:nvSpPr>
        <p:spPr>
          <a:xfrm>
            <a:off x="285792" y="4969107"/>
            <a:ext cx="108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128AAE-39DD-460E-BF9D-8D80397381E2}"/>
              </a:ext>
            </a:extLst>
          </p:cNvPr>
          <p:cNvSpPr txBox="1"/>
          <p:nvPr/>
        </p:nvSpPr>
        <p:spPr>
          <a:xfrm>
            <a:off x="1533945" y="4950635"/>
            <a:ext cx="2409404" cy="32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ДЕЛОВЫЕ ИГРЫ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D738F32E-D5E2-4F3E-8F82-27FE074BB9CC}"/>
              </a:ext>
            </a:extLst>
          </p:cNvPr>
          <p:cNvCxnSpPr>
            <a:cxnSpLocks/>
          </p:cNvCxnSpPr>
          <p:nvPr/>
        </p:nvCxnSpPr>
        <p:spPr>
          <a:xfrm>
            <a:off x="1662360" y="5901735"/>
            <a:ext cx="2618955" cy="0"/>
          </a:xfrm>
          <a:prstGeom prst="line">
            <a:avLst/>
          </a:prstGeom>
          <a:ln w="28575">
            <a:solidFill>
              <a:srgbClr val="ED5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777918F-D3AC-46E9-BC44-B3ED7B90FF57}"/>
              </a:ext>
            </a:extLst>
          </p:cNvPr>
          <p:cNvSpPr txBox="1"/>
          <p:nvPr/>
        </p:nvSpPr>
        <p:spPr>
          <a:xfrm>
            <a:off x="1548256" y="5281992"/>
            <a:ext cx="6571829" cy="525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5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мероприятиях приняли участие </a:t>
            </a:r>
            <a:r>
              <a:rPr lang="ru-RU" sz="1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307</a:t>
            </a:r>
            <a:r>
              <a:rPr lang="ru-RU" sz="1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 физлиц.</a:t>
            </a:r>
          </a:p>
          <a:p>
            <a:pPr fontAlgn="base">
              <a:spcBef>
                <a:spcPts val="5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 прошли в формате </a:t>
            </a:r>
            <a:r>
              <a:rPr lang="ru-RU" sz="1200" dirty="0">
                <a:solidFill>
                  <a:srgbClr val="ED533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офлайн.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364C000E-F811-454B-B634-4A600286E194}"/>
              </a:ext>
            </a:extLst>
          </p:cNvPr>
          <p:cNvGrpSpPr/>
          <p:nvPr/>
        </p:nvGrpSpPr>
        <p:grpSpPr>
          <a:xfrm>
            <a:off x="691382" y="3588608"/>
            <a:ext cx="1202764" cy="1151284"/>
            <a:chOff x="208243" y="3142970"/>
            <a:chExt cx="1202764" cy="1151284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3AD0C124-1C5C-4A41-8E09-1422DBF12915}"/>
                </a:ext>
              </a:extLst>
            </p:cNvPr>
            <p:cNvSpPr/>
            <p:nvPr/>
          </p:nvSpPr>
          <p:spPr>
            <a:xfrm>
              <a:off x="208243" y="3142970"/>
              <a:ext cx="1202764" cy="1151284"/>
            </a:xfrm>
            <a:prstGeom prst="ellipse">
              <a:avLst/>
            </a:prstGeom>
            <a:solidFill>
              <a:srgbClr val="F7F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23BF620-3FA9-4CC6-AB48-6E74E5D35AC3}"/>
                </a:ext>
              </a:extLst>
            </p:cNvPr>
            <p:cNvSpPr txBox="1"/>
            <p:nvPr/>
          </p:nvSpPr>
          <p:spPr>
            <a:xfrm>
              <a:off x="251477" y="3810704"/>
              <a:ext cx="108460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900" dirty="0">
                  <a:solidFill>
                    <a:srgbClr val="ED53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Участников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090E808-4B6C-4D61-BDEB-673E2BBE41C9}"/>
                </a:ext>
              </a:extLst>
            </p:cNvPr>
            <p:cNvSpPr txBox="1"/>
            <p:nvPr/>
          </p:nvSpPr>
          <p:spPr>
            <a:xfrm>
              <a:off x="289617" y="3323177"/>
              <a:ext cx="104001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>
                  <a:solidFill>
                    <a:srgbClr val="ED53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588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D98B31E-8FD3-42A1-93A0-80406F5E641A}"/>
              </a:ext>
            </a:extLst>
          </p:cNvPr>
          <p:cNvSpPr txBox="1"/>
          <p:nvPr/>
        </p:nvSpPr>
        <p:spPr>
          <a:xfrm rot="16200000">
            <a:off x="7214272" y="3799890"/>
            <a:ext cx="5918390" cy="72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</a:rPr>
              <a:t>ВЫЯВЛЕНИЕ ПРЕДРАСПОЛОЖЕННОСТЕЙ 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C83E5EF6-6E30-497A-9D40-A67C8BBFCA68}"/>
              </a:ext>
            </a:extLst>
          </p:cNvPr>
          <p:cNvSpPr/>
          <p:nvPr/>
        </p:nvSpPr>
        <p:spPr>
          <a:xfrm>
            <a:off x="208243" y="6105045"/>
            <a:ext cx="1202764" cy="1151284"/>
          </a:xfrm>
          <a:prstGeom prst="ellipse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ED53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8B6F8F-7D77-4B69-98CB-A63F50F195FD}"/>
              </a:ext>
            </a:extLst>
          </p:cNvPr>
          <p:cNvSpPr txBox="1"/>
          <p:nvPr/>
        </p:nvSpPr>
        <p:spPr>
          <a:xfrm>
            <a:off x="281980" y="6755162"/>
            <a:ext cx="108460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Участников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72CCE1-4014-4D95-993F-10AEB5F74E4E}"/>
              </a:ext>
            </a:extLst>
          </p:cNvPr>
          <p:cNvSpPr txBox="1"/>
          <p:nvPr/>
        </p:nvSpPr>
        <p:spPr>
          <a:xfrm>
            <a:off x="281979" y="6296360"/>
            <a:ext cx="108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C2A2FF9-B520-429F-B6EF-CF0E478CC852}"/>
              </a:ext>
            </a:extLst>
          </p:cNvPr>
          <p:cNvSpPr txBox="1"/>
          <p:nvPr/>
        </p:nvSpPr>
        <p:spPr>
          <a:xfrm>
            <a:off x="1533946" y="6232446"/>
            <a:ext cx="3305182" cy="32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ЭКСПЕРТНАЯ СЕССИЯ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776FE01-FF5A-4522-94D0-48CFE80E4450}"/>
              </a:ext>
            </a:extLst>
          </p:cNvPr>
          <p:cNvSpPr txBox="1"/>
          <p:nvPr/>
        </p:nvSpPr>
        <p:spPr>
          <a:xfrm>
            <a:off x="1533946" y="6466944"/>
            <a:ext cx="7623922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ts val="5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02.03.2021 года в формате вебинар проведена экспертная сессия «Бизнес разбор» в которой приняли участие 80 человек. </a:t>
            </a:r>
          </a:p>
          <a:p>
            <a:pPr algn="just" fontAlgn="base">
              <a:spcBef>
                <a:spcPts val="5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 прошли в формате </a:t>
            </a:r>
            <a:r>
              <a:rPr lang="ru-RU" sz="1200" dirty="0">
                <a:solidFill>
                  <a:srgbClr val="ED533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онлайн.</a:t>
            </a:r>
          </a:p>
          <a:p>
            <a:pPr fontAlgn="base">
              <a:spcBef>
                <a:spcPts val="500"/>
              </a:spcBef>
            </a:pPr>
            <a:endParaRPr lang="ru-RU" sz="1200" dirty="0">
              <a:solidFill>
                <a:srgbClr val="ED5338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C9B7193B-4465-4A29-837A-5583A21AB985}"/>
              </a:ext>
            </a:extLst>
          </p:cNvPr>
          <p:cNvCxnSpPr>
            <a:cxnSpLocks/>
          </p:cNvCxnSpPr>
          <p:nvPr/>
        </p:nvCxnSpPr>
        <p:spPr>
          <a:xfrm>
            <a:off x="1533945" y="7256329"/>
            <a:ext cx="2618955" cy="0"/>
          </a:xfrm>
          <a:prstGeom prst="line">
            <a:avLst/>
          </a:prstGeom>
          <a:ln w="28575">
            <a:solidFill>
              <a:srgbClr val="ED5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227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4BB8574C-7BED-429C-993C-770757CEF9A5}"/>
              </a:ext>
            </a:extLst>
          </p:cNvPr>
          <p:cNvGrpSpPr/>
          <p:nvPr/>
        </p:nvGrpSpPr>
        <p:grpSpPr>
          <a:xfrm>
            <a:off x="139730" y="4584585"/>
            <a:ext cx="1202764" cy="1151284"/>
            <a:chOff x="208243" y="3142970"/>
            <a:chExt cx="1202764" cy="1151284"/>
          </a:xfrm>
          <a:solidFill>
            <a:srgbClr val="ED5338"/>
          </a:solidFill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4872B736-A085-4849-B35E-CEF06D37775F}"/>
                </a:ext>
              </a:extLst>
            </p:cNvPr>
            <p:cNvSpPr/>
            <p:nvPr/>
          </p:nvSpPr>
          <p:spPr>
            <a:xfrm>
              <a:off x="208243" y="3142970"/>
              <a:ext cx="1202764" cy="11512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5C9F10-E88A-471F-860A-9F80226B8839}"/>
                </a:ext>
              </a:extLst>
            </p:cNvPr>
            <p:cNvSpPr txBox="1"/>
            <p:nvPr/>
          </p:nvSpPr>
          <p:spPr>
            <a:xfrm>
              <a:off x="406561" y="3336576"/>
              <a:ext cx="824597" cy="5847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22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5EF4FC-0A1B-445A-9A3A-B6171C9B71ED}"/>
                </a:ext>
              </a:extLst>
            </p:cNvPr>
            <p:cNvSpPr txBox="1"/>
            <p:nvPr/>
          </p:nvSpPr>
          <p:spPr>
            <a:xfrm>
              <a:off x="276559" y="3805229"/>
              <a:ext cx="108460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Соглашения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DFE792-664D-477A-B0C5-167B19B0C4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77" r="218" b="-1"/>
          <a:stretch/>
        </p:blipFill>
        <p:spPr>
          <a:xfrm>
            <a:off x="9530665" y="1892053"/>
            <a:ext cx="2322296" cy="232851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637A9590-71B0-45CE-9F46-9DF45904A69B}"/>
              </a:ext>
            </a:extLst>
          </p:cNvPr>
          <p:cNvSpPr txBox="1"/>
          <p:nvPr/>
        </p:nvSpPr>
        <p:spPr>
          <a:xfrm>
            <a:off x="1533945" y="1562347"/>
            <a:ext cx="6362279" cy="32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РЕАЛИТИ-ИГРА «</a:t>
            </a:r>
            <a:r>
              <a:rPr lang="en-US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DRIVE YOUR LIFE</a:t>
            </a:r>
            <a:r>
              <a:rPr lang="ru-RU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»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0384EA-4376-4B74-8682-048F5B591489}"/>
              </a:ext>
            </a:extLst>
          </p:cNvPr>
          <p:cNvSpPr txBox="1"/>
          <p:nvPr/>
        </p:nvSpPr>
        <p:spPr>
          <a:xfrm>
            <a:off x="1533945" y="1837235"/>
            <a:ext cx="7819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5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13.05.2021 года в преддверии дня российского предпринимателя проведена реалити-игра «Drive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для действующих предпринимателей. Для участия были приглашены участники и победители различных конкурсов и пр. мероприятий прошлых лет (2019-2020 гг.), реализованных на базе центра «Мой бизнес» в рамках федерального проекта "Популяризация предпринимательства" </a:t>
            </a: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04DB9A5C-D16F-47F3-98D8-3006F9794F86}"/>
              </a:ext>
            </a:extLst>
          </p:cNvPr>
          <p:cNvCxnSpPr>
            <a:cxnSpLocks/>
          </p:cNvCxnSpPr>
          <p:nvPr/>
        </p:nvCxnSpPr>
        <p:spPr>
          <a:xfrm>
            <a:off x="1533945" y="2767151"/>
            <a:ext cx="2618955" cy="0"/>
          </a:xfrm>
          <a:prstGeom prst="line">
            <a:avLst/>
          </a:prstGeom>
          <a:ln w="28575">
            <a:solidFill>
              <a:srgbClr val="ED5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20463659-DE16-42AD-8CC7-E97D560B995D}"/>
              </a:ext>
            </a:extLst>
          </p:cNvPr>
          <p:cNvGrpSpPr/>
          <p:nvPr/>
        </p:nvGrpSpPr>
        <p:grpSpPr>
          <a:xfrm>
            <a:off x="213662" y="1615867"/>
            <a:ext cx="1202764" cy="1151284"/>
            <a:chOff x="208243" y="3142970"/>
            <a:chExt cx="1202764" cy="1151284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50642352-34D2-4882-8494-4DDFE8801224}"/>
                </a:ext>
              </a:extLst>
            </p:cNvPr>
            <p:cNvSpPr/>
            <p:nvPr/>
          </p:nvSpPr>
          <p:spPr>
            <a:xfrm>
              <a:off x="208243" y="3142970"/>
              <a:ext cx="1202764" cy="1151284"/>
            </a:xfrm>
            <a:prstGeom prst="ellipse">
              <a:avLst/>
            </a:prstGeom>
            <a:solidFill>
              <a:srgbClr val="C59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32E8200-6FDC-445F-AADF-899897D9F4BE}"/>
                </a:ext>
              </a:extLst>
            </p:cNvPr>
            <p:cNvSpPr txBox="1"/>
            <p:nvPr/>
          </p:nvSpPr>
          <p:spPr>
            <a:xfrm>
              <a:off x="276559" y="3805229"/>
              <a:ext cx="108460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Участников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D7F8609-CEBA-4046-AE7E-9448318A25B0}"/>
                </a:ext>
              </a:extLst>
            </p:cNvPr>
            <p:cNvSpPr txBox="1"/>
            <p:nvPr/>
          </p:nvSpPr>
          <p:spPr>
            <a:xfrm>
              <a:off x="406561" y="3336576"/>
              <a:ext cx="82459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30</a:t>
              </a: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25E6C2BB-71E0-4205-92CA-3D418B1290FD}"/>
              </a:ext>
            </a:extLst>
          </p:cNvPr>
          <p:cNvGrpSpPr/>
          <p:nvPr/>
        </p:nvGrpSpPr>
        <p:grpSpPr>
          <a:xfrm>
            <a:off x="208243" y="3029649"/>
            <a:ext cx="1202764" cy="1151284"/>
            <a:chOff x="208243" y="3142970"/>
            <a:chExt cx="1202764" cy="1151284"/>
          </a:xfrm>
        </p:grpSpPr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8037C8EF-35CF-4CFF-97F4-D644B33C2DD2}"/>
                </a:ext>
              </a:extLst>
            </p:cNvPr>
            <p:cNvSpPr/>
            <p:nvPr/>
          </p:nvSpPr>
          <p:spPr>
            <a:xfrm>
              <a:off x="208243" y="3142970"/>
              <a:ext cx="1202764" cy="1151284"/>
            </a:xfrm>
            <a:prstGeom prst="ellipse">
              <a:avLst/>
            </a:prstGeom>
            <a:solidFill>
              <a:srgbClr val="F7F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CC0F790-CE01-4150-BB11-D09BC4E57529}"/>
                </a:ext>
              </a:extLst>
            </p:cNvPr>
            <p:cNvSpPr txBox="1"/>
            <p:nvPr/>
          </p:nvSpPr>
          <p:spPr>
            <a:xfrm>
              <a:off x="276559" y="3726870"/>
              <a:ext cx="10846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900" dirty="0">
                  <a:solidFill>
                    <a:srgbClr val="ED53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Участник </a:t>
              </a:r>
            </a:p>
            <a:p>
              <a:pPr algn="ctr"/>
              <a:r>
                <a:rPr lang="ru-RU" sz="900" dirty="0">
                  <a:solidFill>
                    <a:srgbClr val="ED53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конкурса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E92A7AD-B0AB-4C56-AD64-7A82C387768B}"/>
                </a:ext>
              </a:extLst>
            </p:cNvPr>
            <p:cNvSpPr txBox="1"/>
            <p:nvPr/>
          </p:nvSpPr>
          <p:spPr>
            <a:xfrm>
              <a:off x="278982" y="3223873"/>
              <a:ext cx="108460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>
                  <a:solidFill>
                    <a:srgbClr val="ED53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51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56012005-118A-4085-A078-E333F2F5072E}"/>
              </a:ext>
            </a:extLst>
          </p:cNvPr>
          <p:cNvSpPr txBox="1"/>
          <p:nvPr/>
        </p:nvSpPr>
        <p:spPr>
          <a:xfrm>
            <a:off x="1533945" y="3584703"/>
            <a:ext cx="812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5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Совместно с Воронежским государственным педагогическим университетом с 18 марта организован конкурс «История предпринимательства Воронежской области». Финал конкурса прошел 28.05.2021 г. на форуме имени Вильгельма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Столля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94755ED-506E-4964-9F10-6017948B4204}"/>
              </a:ext>
            </a:extLst>
          </p:cNvPr>
          <p:cNvSpPr txBox="1"/>
          <p:nvPr/>
        </p:nvSpPr>
        <p:spPr>
          <a:xfrm>
            <a:off x="1533946" y="3067766"/>
            <a:ext cx="7524330" cy="56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РЕГИОНАЛЬНЫЙ КОНКУРС «ИСТОРИЯ ПРЕДПРИНИМАТЕЛЬСТВА ВОРОНЕЖСКОЙ ОБЛАСТИ»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0F115B-B0CA-4970-8E6E-EB801D41FEDA}"/>
              </a:ext>
            </a:extLst>
          </p:cNvPr>
          <p:cNvSpPr txBox="1"/>
          <p:nvPr/>
        </p:nvSpPr>
        <p:spPr>
          <a:xfrm rot="16200000">
            <a:off x="7214272" y="3956856"/>
            <a:ext cx="5918390" cy="40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dirty="0">
                <a:solidFill>
                  <a:srgbClr val="ED5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</a:rPr>
              <a:t>МЕРОПРИЯТИЯ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C060F27E-E4BE-45D9-95C6-48BDA35189C8}"/>
              </a:ext>
            </a:extLst>
          </p:cNvPr>
          <p:cNvCxnSpPr>
            <a:cxnSpLocks/>
          </p:cNvCxnSpPr>
          <p:nvPr/>
        </p:nvCxnSpPr>
        <p:spPr>
          <a:xfrm>
            <a:off x="1533945" y="4347950"/>
            <a:ext cx="2618955" cy="0"/>
          </a:xfrm>
          <a:prstGeom prst="line">
            <a:avLst/>
          </a:prstGeom>
          <a:ln w="28575">
            <a:solidFill>
              <a:srgbClr val="ED5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D4F7919-4DF0-49A7-8408-C3DADCA966FF}"/>
              </a:ext>
            </a:extLst>
          </p:cNvPr>
          <p:cNvSpPr txBox="1"/>
          <p:nvPr/>
        </p:nvSpPr>
        <p:spPr>
          <a:xfrm>
            <a:off x="1526828" y="4531065"/>
            <a:ext cx="7893537" cy="32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РАБОТА С ИНФРАСТРУКТУРОЙ ПОДДЕРЖСКИ СМСП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0ABFA2-84E7-4169-A60D-CA6254A033BF}"/>
              </a:ext>
            </a:extLst>
          </p:cNvPr>
          <p:cNvSpPr txBox="1"/>
          <p:nvPr/>
        </p:nvSpPr>
        <p:spPr>
          <a:xfrm>
            <a:off x="1547131" y="5174567"/>
            <a:ext cx="2695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500"/>
              </a:spcBef>
            </a:pPr>
            <a:r>
              <a:rPr lang="ru-RU" sz="1200" dirty="0">
                <a:solidFill>
                  <a:srgbClr val="ED533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РАЙОННЫЕ ЦПП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EE477598-2A59-46D2-86F2-409D1A78CA97}"/>
              </a:ext>
            </a:extLst>
          </p:cNvPr>
          <p:cNvCxnSpPr>
            <a:cxnSpLocks/>
          </p:cNvCxnSpPr>
          <p:nvPr/>
        </p:nvCxnSpPr>
        <p:spPr>
          <a:xfrm>
            <a:off x="1517310" y="7251550"/>
            <a:ext cx="2618955" cy="0"/>
          </a:xfrm>
          <a:prstGeom prst="line">
            <a:avLst/>
          </a:prstGeom>
          <a:ln w="28575">
            <a:solidFill>
              <a:srgbClr val="ED5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D697712-7026-4757-A677-B29BAA5386D4}"/>
              </a:ext>
            </a:extLst>
          </p:cNvPr>
          <p:cNvSpPr txBox="1"/>
          <p:nvPr/>
        </p:nvSpPr>
        <p:spPr>
          <a:xfrm>
            <a:off x="552773" y="569534"/>
            <a:ext cx="9839002" cy="93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rgbClr val="562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</a:rPr>
              <a:t>ФП «Создание условий для легкого старта и комфортного ведения бизнеса»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DD3C8F-090E-40BB-ABAB-A50825D33780}"/>
              </a:ext>
            </a:extLst>
          </p:cNvPr>
          <p:cNvSpPr txBox="1"/>
          <p:nvPr/>
        </p:nvSpPr>
        <p:spPr>
          <a:xfrm>
            <a:off x="1431425" y="5428581"/>
            <a:ext cx="27048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1. АНО Борисоглебский ЦПП;</a:t>
            </a:r>
          </a:p>
          <a:p>
            <a:pPr marL="0" marR="0" lvl="0" indent="0" algn="just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2. АНО Богучарский ЦПП;</a:t>
            </a:r>
            <a:endParaRPr lang="ru-RU" sz="1200" dirty="0"/>
          </a:p>
          <a:p>
            <a:pPr marL="0" marR="0" lvl="0" indent="0" algn="just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3. АНО Верхнехавский ЦПП;</a:t>
            </a:r>
          </a:p>
          <a:p>
            <a:pPr marL="0" marR="0" lvl="0" indent="0" algn="just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4. АНО Лискинский ЦПП;</a:t>
            </a:r>
          </a:p>
          <a:p>
            <a:pPr marL="0" marR="0" lvl="0" indent="0" algn="just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5. АНО Калачеевский ЦПП;</a:t>
            </a:r>
          </a:p>
          <a:p>
            <a:pPr marL="0" marR="0" lvl="0" indent="0" algn="just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6. АНО Новоусманский ЦПП;</a:t>
            </a:r>
          </a:p>
          <a:p>
            <a:pPr marL="0" marR="0" lvl="0" indent="0" algn="just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7. АНО Петропавловский ЦПП;</a:t>
            </a:r>
          </a:p>
          <a:p>
            <a:pPr marL="0" marR="0" lvl="0" indent="0" algn="just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8. АНО Подгоренский ЦПП;</a:t>
            </a:r>
          </a:p>
          <a:p>
            <a:pPr marL="0" marR="0" lvl="0" indent="0" algn="just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9. АНО Рамонский ЦПП;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0912C70-C954-4340-8057-9A36BA3F7885}"/>
              </a:ext>
            </a:extLst>
          </p:cNvPr>
          <p:cNvSpPr txBox="1"/>
          <p:nvPr/>
        </p:nvSpPr>
        <p:spPr>
          <a:xfrm>
            <a:off x="3753840" y="5426321"/>
            <a:ext cx="25864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10. АНО Таловский ЦПП;</a:t>
            </a:r>
          </a:p>
          <a:p>
            <a:pPr marL="0" marR="0" lvl="0" indent="0" algn="just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11. АНО Россошанский ЦППИ;</a:t>
            </a:r>
          </a:p>
          <a:p>
            <a:pPr marL="0" marR="0" lvl="0" indent="0" algn="just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12. АНО Аннинский ЦПП;</a:t>
            </a:r>
            <a:endParaRPr lang="ru-RU" sz="1200" dirty="0"/>
          </a:p>
          <a:p>
            <a:pPr marL="0" marR="0" lvl="0" indent="0" algn="just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13. АНО Семилукский ЦПП;</a:t>
            </a:r>
            <a:endParaRPr lang="ru-RU" sz="1200" dirty="0"/>
          </a:p>
          <a:p>
            <a:pPr marL="0" marR="0" lvl="0" indent="0" algn="just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14. АНО Поворинский ЦПП;</a:t>
            </a:r>
            <a:endParaRPr lang="ru-RU" sz="1200" dirty="0"/>
          </a:p>
          <a:p>
            <a:pPr marL="0" marR="0" lvl="0" indent="0" algn="just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15. АНО Верхнемамонский ЦПП;</a:t>
            </a:r>
            <a:endParaRPr lang="ru-RU" sz="1200" dirty="0"/>
          </a:p>
          <a:p>
            <a:pPr marL="0" marR="0" lvl="0" indent="0" algn="just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16. АНО Новохоперский ЦПП;</a:t>
            </a:r>
            <a:endParaRPr lang="ru-RU" sz="1200" dirty="0"/>
          </a:p>
          <a:p>
            <a:pPr marL="0" marR="0" lvl="0" indent="0" algn="just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17. АНО Хохольский ЦПП.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336C62-61FC-49BF-A578-4C467F7F64A6}"/>
              </a:ext>
            </a:extLst>
          </p:cNvPr>
          <p:cNvSpPr txBox="1"/>
          <p:nvPr/>
        </p:nvSpPr>
        <p:spPr>
          <a:xfrm>
            <a:off x="6261120" y="5426321"/>
            <a:ext cx="31592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1. Гарантийный фонд ВО;</a:t>
            </a:r>
            <a:endParaRPr lang="ru-RU" sz="1200" dirty="0"/>
          </a:p>
          <a:p>
            <a:pPr marL="0" marR="0" lvl="0" indent="0" algn="just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2. Уполномоченный по защите прав предпринимателей в ВО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3. АНО «Центр координации поддержки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экспортно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ориентированных СМСП ВО»;</a:t>
            </a:r>
          </a:p>
          <a:p>
            <a:pPr marL="0" marR="0" lvl="0" indent="0" algn="just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4. АУ «Региональный фонд развития промышленности ВО»;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Микрокредитная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компания  Фонд развития предпринимательства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9330AF1-BA65-46EA-AB7D-E2686FC0CAB5}"/>
              </a:ext>
            </a:extLst>
          </p:cNvPr>
          <p:cNvSpPr txBox="1"/>
          <p:nvPr/>
        </p:nvSpPr>
        <p:spPr>
          <a:xfrm>
            <a:off x="6422688" y="5155594"/>
            <a:ext cx="2695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500"/>
              </a:spcBef>
            </a:pPr>
            <a:r>
              <a:rPr lang="ru-RU" sz="1200" dirty="0">
                <a:solidFill>
                  <a:srgbClr val="ED533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ПРОЧИЕ ОРГАНИЗАЦИИ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D63893-3FAA-439E-AD5C-EC3A80EA8035}"/>
              </a:ext>
            </a:extLst>
          </p:cNvPr>
          <p:cNvSpPr txBox="1"/>
          <p:nvPr/>
        </p:nvSpPr>
        <p:spPr>
          <a:xfrm>
            <a:off x="1540812" y="4747971"/>
            <a:ext cx="8317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ts val="5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состоянию на 01.07.2021 года заключены следующие соглашения с организациями, входящими в инфраструктуру поддержки МСП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813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DFE792-664D-477A-B0C5-167B19B0C4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77" r="218" b="-1"/>
          <a:stretch/>
        </p:blipFill>
        <p:spPr>
          <a:xfrm>
            <a:off x="9002711" y="6051540"/>
            <a:ext cx="2322296" cy="2328515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67EBCA65-409C-4A64-B0EA-B8FC3F8EB1DE}"/>
              </a:ext>
            </a:extLst>
          </p:cNvPr>
          <p:cNvSpPr/>
          <p:nvPr/>
        </p:nvSpPr>
        <p:spPr>
          <a:xfrm>
            <a:off x="348468" y="6336357"/>
            <a:ext cx="2238375" cy="1029354"/>
          </a:xfrm>
          <a:prstGeom prst="rect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5338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FD2FE4-275C-4459-BC2C-34758618E7A4}"/>
              </a:ext>
            </a:extLst>
          </p:cNvPr>
          <p:cNvSpPr txBox="1"/>
          <p:nvPr/>
        </p:nvSpPr>
        <p:spPr>
          <a:xfrm>
            <a:off x="552773" y="787327"/>
            <a:ext cx="9839002" cy="514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rgbClr val="562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 Black" panose="02000000000000000000" pitchFamily="2" charset="0"/>
              </a:rPr>
              <a:t>ГП ВО «Развитие культуры и туризма»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9C87CEB-040A-4674-B4A3-A64D5E3E1D2C}"/>
              </a:ext>
            </a:extLst>
          </p:cNvPr>
          <p:cNvSpPr txBox="1"/>
          <p:nvPr/>
        </p:nvSpPr>
        <p:spPr>
          <a:xfrm>
            <a:off x="1533946" y="1365287"/>
            <a:ext cx="5600280" cy="56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ИЗГОТОВЛЕНИЕ И РАЗМЕЩЕНИЕ </a:t>
            </a:r>
          </a:p>
          <a:p>
            <a:pPr>
              <a:lnSpc>
                <a:spcPct val="85000"/>
              </a:lnSpc>
            </a:pPr>
            <a:r>
              <a:rPr lang="ru-RU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ИНФОРМАЦИОННЫХ МАТЕРИАЛОВ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A9ABBA0-7E76-44DB-A1DB-E6F24095814D}"/>
              </a:ext>
            </a:extLst>
          </p:cNvPr>
          <p:cNvSpPr txBox="1"/>
          <p:nvPr/>
        </p:nvSpPr>
        <p:spPr>
          <a:xfrm>
            <a:off x="1533945" y="1826620"/>
            <a:ext cx="8912831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5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Видеоролик «Туризм в ВО в зимний период» </a:t>
            </a:r>
          </a:p>
          <a:p>
            <a:pPr fontAlgn="base">
              <a:spcBef>
                <a:spcPts val="5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Брошюра «Туристская карта по ВО с прорисовкой основных объектов показа и их описанием» </a:t>
            </a:r>
          </a:p>
          <a:p>
            <a:pPr fontAlgn="base">
              <a:spcBef>
                <a:spcPts val="5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Брошюра «Костенки» </a:t>
            </a:r>
          </a:p>
          <a:p>
            <a:pPr marL="171450" indent="-171450" fontAlgn="base">
              <a:spcBef>
                <a:spcPts val="500"/>
              </a:spcBef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Изготовлено (4 ед.) видеороликов на основе уже отснятых материалов с квадрокоптера </a:t>
            </a:r>
          </a:p>
          <a:p>
            <a:pPr marL="171450" indent="-171450" fontAlgn="base">
              <a:spcBef>
                <a:spcPts val="500"/>
              </a:spcBef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Публикация в журнале Линия полета (распространение тиража апрель-май) 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F1FB23D-8EE0-4346-A81D-0E54A7D67536}"/>
              </a:ext>
            </a:extLst>
          </p:cNvPr>
          <p:cNvSpPr/>
          <p:nvPr/>
        </p:nvSpPr>
        <p:spPr>
          <a:xfrm>
            <a:off x="348468" y="1434724"/>
            <a:ext cx="981172" cy="1664039"/>
          </a:xfrm>
          <a:prstGeom prst="rect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Презентация с линейчатой диаграммой (справа налево)">
            <a:extLst>
              <a:ext uri="{FF2B5EF4-FFF2-40B4-BE49-F238E27FC236}">
                <a16:creationId xmlns:a16="http://schemas.microsoft.com/office/drawing/2014/main" id="{54BB547D-4241-4614-991C-F7E56E25B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854" y="1638429"/>
            <a:ext cx="914400" cy="1184275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38AC13E4-6313-4E85-8971-E69EBD718232}"/>
              </a:ext>
            </a:extLst>
          </p:cNvPr>
          <p:cNvSpPr/>
          <p:nvPr/>
        </p:nvSpPr>
        <p:spPr>
          <a:xfrm>
            <a:off x="348468" y="3779837"/>
            <a:ext cx="981172" cy="1664039"/>
          </a:xfrm>
          <a:prstGeom prst="rect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Мозговой штурм группы">
            <a:extLst>
              <a:ext uri="{FF2B5EF4-FFF2-40B4-BE49-F238E27FC236}">
                <a16:creationId xmlns:a16="http://schemas.microsoft.com/office/drawing/2014/main" id="{6288C921-6942-4E40-BD71-97ED2E8143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240" y="3779837"/>
            <a:ext cx="914400" cy="9144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8EDF6A3-21AA-4BB0-BBBE-1A7EEA67AC08}"/>
              </a:ext>
            </a:extLst>
          </p:cNvPr>
          <p:cNvSpPr txBox="1"/>
          <p:nvPr/>
        </p:nvSpPr>
        <p:spPr>
          <a:xfrm>
            <a:off x="1150938" y="3183650"/>
            <a:ext cx="7862277" cy="32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ПУБЛИЧНЫЕ МЕРОПРИЯТИЯ ТУРИСТСКОЙ ИНДУСТРИИ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A1CDFB3-696C-4C32-A8A9-37AF5941FB27}"/>
              </a:ext>
            </a:extLst>
          </p:cNvPr>
          <p:cNvSpPr txBox="1"/>
          <p:nvPr/>
        </p:nvSpPr>
        <p:spPr>
          <a:xfrm>
            <a:off x="1467654" y="3459709"/>
            <a:ext cx="9117136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5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-12 февраль –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инфо-тур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в Бобровский район (5  СМСП)</a:t>
            </a:r>
          </a:p>
          <a:p>
            <a:pPr fontAlgn="base">
              <a:spcBef>
                <a:spcPts val="5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-18 февраля – бесплатный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круглый стол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тему «Авторское право на изображения. Особенности использования фотографий» (7 СМСП) </a:t>
            </a:r>
          </a:p>
          <a:p>
            <a:pPr fontAlgn="base">
              <a:spcBef>
                <a:spcPts val="5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-25 февраля -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круглый стол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тему: «Организация туристской инфраструктуры как инструмент привлечения туристов на новые объекты, в рамках реализации стратегического проекта «Реконструкция Петровской набережной». (10 СМСП)</a:t>
            </a:r>
          </a:p>
          <a:p>
            <a:pPr fontAlgn="base">
              <a:spcBef>
                <a:spcPts val="5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-16-18 марта – 27-ая международная туристическая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выставка МIТТ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Москва. (7 СМСП)</a:t>
            </a:r>
          </a:p>
          <a:p>
            <a:pPr fontAlgn="base">
              <a:spcBef>
                <a:spcPts val="500"/>
              </a:spcBef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1-3 апреля – участие в международной туристической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выставке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Интурмаркет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Москва. (5 СМСП);</a:t>
            </a:r>
          </a:p>
          <a:p>
            <a:pPr fontAlgn="base">
              <a:spcBef>
                <a:spcPts val="500"/>
              </a:spcBef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23 апреля - проведена стратегическая сессия «Будущее туризма в ВО» с участием представителей ОВ и 15 СМСП;</a:t>
            </a:r>
          </a:p>
          <a:p>
            <a:pPr fontAlgn="base">
              <a:spcBef>
                <a:spcPts val="500"/>
              </a:spcBef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28 апреля - организована секция по туризму в рамках форума «Бизнес для города. Город для бизнеса»;</a:t>
            </a:r>
          </a:p>
          <a:p>
            <a:pPr fontAlgn="base">
              <a:spcBef>
                <a:spcPts val="500"/>
              </a:spcBef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14 мая - организована секция по сельскому туризму на форуме «Бизнес для села. Село для бизнеса»;</a:t>
            </a:r>
          </a:p>
          <a:p>
            <a:pPr fontAlgn="base">
              <a:spcBef>
                <a:spcPts val="500"/>
              </a:spcBef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18 мая - организован экспертный форум «Будущее туризма Воронежской области» в формате открытого диалога между представителями туристического сообщества и руководителями области (65 СМСП).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C401979-0B76-4AC1-A519-A10EA5136B75}"/>
              </a:ext>
            </a:extLst>
          </p:cNvPr>
          <p:cNvSpPr txBox="1"/>
          <p:nvPr/>
        </p:nvSpPr>
        <p:spPr>
          <a:xfrm>
            <a:off x="267323" y="4611856"/>
            <a:ext cx="11657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114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EA40AA-BE23-4B77-9613-C87F1EA40933}"/>
              </a:ext>
            </a:extLst>
          </p:cNvPr>
          <p:cNvSpPr txBox="1"/>
          <p:nvPr/>
        </p:nvSpPr>
        <p:spPr>
          <a:xfrm>
            <a:off x="267323" y="5073520"/>
            <a:ext cx="108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A8F7A9C0-202C-4C1A-AE0E-4C29D800847D}"/>
              </a:ext>
            </a:extLst>
          </p:cNvPr>
          <p:cNvSpPr/>
          <p:nvPr/>
        </p:nvSpPr>
        <p:spPr>
          <a:xfrm>
            <a:off x="936099" y="6985679"/>
            <a:ext cx="10631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visitvrn.ru</a:t>
            </a:r>
            <a:endParaRPr lang="ru-RU" sz="1600" b="0" cap="none" spc="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932867BD-3E2C-439B-A558-9EC93E039EDB}"/>
              </a:ext>
            </a:extLst>
          </p:cNvPr>
          <p:cNvSpPr/>
          <p:nvPr/>
        </p:nvSpPr>
        <p:spPr>
          <a:xfrm>
            <a:off x="2704795" y="6882180"/>
            <a:ext cx="73411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Проводятся работы по наполнения разделов сайта visitvrn.ru</a:t>
            </a:r>
          </a:p>
          <a:p>
            <a:r>
              <a:rPr lang="ru-RU" sz="1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постоянном режиме ведутся социальные сети </a:t>
            </a:r>
            <a:r>
              <a:rPr lang="ru-RU" sz="1200" b="0" cap="none" spc="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ru-RU" sz="1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cap="none" spc="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Voronezh</a:t>
            </a:r>
            <a:r>
              <a:rPr lang="ru-RU" sz="1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200" b="0" cap="none" spc="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1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Фейсбуке, </a:t>
            </a:r>
            <a:r>
              <a:rPr lang="ru-RU" sz="1200" b="0" cap="none" spc="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Инстраграм</a:t>
            </a:r>
            <a:r>
              <a:rPr lang="ru-RU" sz="1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C9A97D-CDDA-4E95-AB2B-99E3455DCD6C}"/>
              </a:ext>
            </a:extLst>
          </p:cNvPr>
          <p:cNvSpPr txBox="1"/>
          <p:nvPr/>
        </p:nvSpPr>
        <p:spPr>
          <a:xfrm>
            <a:off x="2704795" y="6382958"/>
            <a:ext cx="4754562" cy="56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ОФИЦИАЛЬНЫЙ ТУРИСТСКИЙ ПОРТАЛ ВОРОНЕЖСКОЙ ОБЛАСТИ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848605-46FD-4383-8784-839D0E902E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r="7366" b="32813"/>
          <a:stretch/>
        </p:blipFill>
        <p:spPr>
          <a:xfrm>
            <a:off x="210385" y="5949469"/>
            <a:ext cx="2514539" cy="109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051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10697</TotalTime>
  <Words>3090</Words>
  <Application>Microsoft Office PowerPoint</Application>
  <PresentationFormat>Произвольный</PresentationFormat>
  <Paragraphs>411</Paragraphs>
  <Slides>14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Wingdings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Synergy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Екатерина Леонидовна</dc:creator>
  <cp:lastModifiedBy>Андрей С. Покузиёв</cp:lastModifiedBy>
  <cp:revision>728</cp:revision>
  <cp:lastPrinted>2021-07-01T09:12:02Z</cp:lastPrinted>
  <dcterms:created xsi:type="dcterms:W3CDTF">2019-04-26T08:56:54Z</dcterms:created>
  <dcterms:modified xsi:type="dcterms:W3CDTF">2021-07-16T12:40:34Z</dcterms:modified>
</cp:coreProperties>
</file>