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89" r:id="rId4"/>
    <p:sldId id="282" r:id="rId5"/>
    <p:sldId id="272" r:id="rId6"/>
    <p:sldId id="278" r:id="rId7"/>
    <p:sldId id="279" r:id="rId8"/>
    <p:sldId id="274" r:id="rId9"/>
    <p:sldId id="276" r:id="rId10"/>
    <p:sldId id="285" r:id="rId11"/>
    <p:sldId id="286" r:id="rId12"/>
    <p:sldId id="263" r:id="rId13"/>
    <p:sldId id="280" r:id="rId14"/>
    <p:sldId id="281" r:id="rId15"/>
    <p:sldId id="287" r:id="rId16"/>
    <p:sldId id="288" r:id="rId17"/>
  </p:sldIdLst>
  <p:sldSz cx="10693400" cy="7562850"/>
  <p:notesSz cx="9929813" cy="6797675"/>
  <p:embeddedFontLst>
    <p:embeddedFont>
      <p:font typeface="Arial Black" panose="020B0A04020102020204" pitchFamily="34" charset="0"/>
      <p:bold r:id="rId19"/>
    </p:embeddedFont>
    <p:embeddedFont>
      <p:font typeface="Calisto MT" panose="02040603050505030304" pitchFamily="18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Segoe UI Black" panose="020B0A02040204020203" pitchFamily="34" charset="0"/>
      <p:bold r:id="rId32"/>
      <p:boldItalic r:id="rId3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867"/>
    <a:srgbClr val="8AA357"/>
    <a:srgbClr val="B8B7AF"/>
    <a:srgbClr val="CBD8B0"/>
    <a:srgbClr val="FFBA21"/>
    <a:srgbClr val="724232"/>
    <a:srgbClr val="E7D1BB"/>
    <a:srgbClr val="EC553A"/>
    <a:srgbClr val="C7907F"/>
    <a:srgbClr val="F7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78" d="100"/>
          <a:sy n="78" d="100"/>
        </p:scale>
        <p:origin x="54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Лист1!$A$2:$A$4</c:f>
              <c:numCache>
                <c:formatCode>m/d/yyyy</c:formatCode>
                <c:ptCount val="3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12000</c:v>
                </c:pt>
                <c:pt idx="1">
                  <c:v>12000</c:v>
                </c:pt>
                <c:pt idx="2">
                  <c:v>12000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7B-4004-8725-01EDD21C7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Лист1!$A$2:$A$4</c:f>
              <c:numCache>
                <c:formatCode>m/d/yyyy</c:formatCode>
                <c:ptCount val="3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4000</c:v>
                </c:pt>
                <c:pt idx="1">
                  <c:v>4000</c:v>
                </c:pt>
                <c:pt idx="2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7B-4004-8725-01EDD21C7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12700" dist="20000" dir="8400000" rotWithShape="0">
                <a:srgbClr val="000000">
                  <a:alpha val="38000"/>
                </a:srgbClr>
              </a:outerShdw>
            </a:effectLst>
          </c:spPr>
          <c:marker>
            <c:symbol val="diamond"/>
            <c:size val="20"/>
            <c:spPr>
              <a:solidFill>
                <a:srgbClr val="DFC2A5"/>
              </a:solidFill>
              <a:ln w="9525" cap="flat" cmpd="sng" algn="ctr">
                <a:solidFill>
                  <a:srgbClr val="DFC2A5"/>
                </a:solidFill>
                <a:round/>
              </a:ln>
              <a:effectLst>
                <a:outerShdw blurRad="12700" dist="20000" dir="8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0"/>
                  <c:y val="-0.12465417463886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7B-4004-8725-01EDD21C75BF}"/>
                </c:ext>
              </c:extLst>
            </c:dLbl>
            <c:dLbl>
              <c:idx val="1"/>
              <c:layout>
                <c:manualLayout>
                  <c:x val="-8.9539141261851036E-17"/>
                  <c:y val="-0.11634389632960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7B-4004-8725-01EDD21C75BF}"/>
                </c:ext>
              </c:extLst>
            </c:dLbl>
            <c:dLbl>
              <c:idx val="2"/>
              <c:layout>
                <c:manualLayout>
                  <c:x val="-8.9539141261851036E-17"/>
                  <c:y val="-9.14130614018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7B-4004-8725-01EDD21C75BF}"/>
                </c:ext>
              </c:extLst>
            </c:dLbl>
            <c:dLbl>
              <c:idx val="3"/>
              <c:layout>
                <c:manualLayout>
                  <c:x val="-2.4420047897906762E-3"/>
                  <c:y val="-9.9723339711090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7B-4004-8725-01EDD21C75B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2423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11506</c:v>
                </c:pt>
                <c:pt idx="1">
                  <c:v>9330</c:v>
                </c:pt>
                <c:pt idx="2">
                  <c:v>11062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7B-4004-8725-01EDD21C7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rgbClr val="724232">
                  <a:alpha val="75000"/>
                </a:srgbClr>
              </a:solidFill>
              <a:prstDash val="sysDot"/>
            </a:ln>
            <a:effectLst/>
          </c:spPr>
        </c:hiLowLines>
        <c:axId val="1977467551"/>
        <c:axId val="1957929471"/>
      </c:stockChart>
      <c:dateAx>
        <c:axId val="19774675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57929471"/>
        <c:crosses val="autoZero"/>
        <c:auto val="1"/>
        <c:lblOffset val="100"/>
        <c:baseTimeUnit val="years"/>
      </c:dateAx>
      <c:valAx>
        <c:axId val="195792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DFC2A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746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5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effectLst/>
              </a:rPr>
              <a:t>Развитие</a:t>
            </a:r>
            <a:r>
              <a:rPr lang="ru-RU" sz="1000" dirty="0">
                <a:effectLst/>
              </a:rPr>
              <a:t> </a:t>
            </a:r>
            <a:r>
              <a:rPr lang="ru-RU" sz="1000" b="1" dirty="0">
                <a:effectLst/>
              </a:rPr>
              <a:t>туристского портала Воронежской области </a:t>
            </a:r>
            <a:r>
              <a:rPr lang="en-US" sz="1000" b="1" dirty="0" err="1">
                <a:effectLst/>
              </a:rPr>
              <a:t>visitvrn</a:t>
            </a:r>
            <a:r>
              <a:rPr lang="ru-RU" sz="1000" b="1" dirty="0">
                <a:effectLst/>
              </a:rPr>
              <a:t>.</a:t>
            </a:r>
            <a:r>
              <a:rPr lang="en-US" sz="1000" b="1" dirty="0" err="1">
                <a:effectLst/>
              </a:rPr>
              <a:t>ru</a:t>
            </a:r>
            <a:r>
              <a:rPr lang="ru-RU" sz="1000" b="1" dirty="0">
                <a:effectLst/>
              </a:rPr>
              <a:t>, кол-во посещений</a:t>
            </a:r>
            <a:endParaRPr lang="ru-RU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5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solidFill>
                <a:srgbClr val="FFBA21"/>
              </a:solidFill>
              <a:miter lim="8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C55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815</c:v>
                </c:pt>
                <c:pt idx="1">
                  <c:v>9243</c:v>
                </c:pt>
                <c:pt idx="2">
                  <c:v>30690</c:v>
                </c:pt>
                <c:pt idx="3">
                  <c:v>62800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B-4815-B318-A54B47A3A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8612431"/>
        <c:axId val="2052046751"/>
      </c:barChart>
      <c:catAx>
        <c:axId val="27861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046751"/>
        <c:crosses val="autoZero"/>
        <c:auto val="1"/>
        <c:lblAlgn val="ctr"/>
        <c:lblOffset val="100"/>
        <c:noMultiLvlLbl val="0"/>
      </c:catAx>
      <c:valAx>
        <c:axId val="2052046751"/>
        <c:scaling>
          <c:orientation val="minMax"/>
        </c:scaling>
        <c:delete val="0"/>
        <c:axPos val="l"/>
        <c:majorGridlines>
          <c:spPr>
            <a:ln w="9525">
              <a:solidFill>
                <a:srgbClr val="F7F0E9"/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12431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5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cap="none" baseline="0" dirty="0">
                <a:effectLst/>
              </a:rPr>
              <a:t>Повышение качества и увеличение объема туристских услуг, предоставляемых на территории Воронежской области- объем платных услуг, оказанных населению, </a:t>
            </a:r>
            <a:r>
              <a:rPr lang="ru-RU" sz="1000" b="1" i="0" u="none" strike="noStrike" cap="none" baseline="0" dirty="0" err="1">
                <a:effectLst/>
              </a:rPr>
              <a:t>тыс</a:t>
            </a:r>
            <a:r>
              <a:rPr lang="ru-RU" sz="1000" b="1" i="0" u="none" strike="noStrike" cap="none" baseline="0" dirty="0">
                <a:effectLst/>
              </a:rPr>
              <a:t> рублей </a:t>
            </a:r>
            <a:endParaRPr lang="ru-RU" sz="1000" i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5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25400" cap="flat" cmpd="sng" algn="ctr">
              <a:solidFill>
                <a:srgbClr val="ABC07F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C55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2023*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1908</c:v>
                </c:pt>
                <c:pt idx="1">
                  <c:v>2968.7</c:v>
                </c:pt>
                <c:pt idx="2">
                  <c:v>3576.1</c:v>
                </c:pt>
                <c:pt idx="3">
                  <c:v>3639.8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8-4ECA-A3D7-AEC609B2E1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8612431"/>
        <c:axId val="2052046751"/>
      </c:barChart>
      <c:catAx>
        <c:axId val="27861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046751"/>
        <c:crosses val="autoZero"/>
        <c:auto val="1"/>
        <c:lblAlgn val="ctr"/>
        <c:lblOffset val="100"/>
        <c:noMultiLvlLbl val="0"/>
      </c:catAx>
      <c:valAx>
        <c:axId val="2052046751"/>
        <c:scaling>
          <c:orientation val="minMax"/>
        </c:scaling>
        <c:delete val="0"/>
        <c:axPos val="l"/>
        <c:majorGridlines>
          <c:spPr>
            <a:ln w="9525">
              <a:solidFill>
                <a:srgbClr val="F7F0E9"/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06034384708327"/>
          <c:y val="0.12323321759259258"/>
          <c:w val="0.51018090177070663"/>
          <c:h val="0.755930400496737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 сертификации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4E-4142-80C5-76BD4E7FBFE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shade val="55000"/>
                      <a:lumMod val="60000"/>
                      <a:lumOff val="40000"/>
                    </a:schemeClr>
                  </a:gs>
                  <a:gs pos="0">
                    <a:schemeClr val="accent3">
                      <a:shade val="5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4E-4142-80C5-76BD4E7FBFEA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4E-4142-80C5-76BD4E7FBFEA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4E-4142-80C5-76BD4E7FBFEA}"/>
              </c:ext>
            </c:extLst>
          </c:dPt>
          <c:dPt>
            <c:idx val="4"/>
            <c:bubble3D val="0"/>
            <c:spPr>
              <a:solidFill>
                <a:srgbClr val="DFC2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4E-4142-80C5-76BD4E7FBFEA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4E-4142-80C5-76BD4E7FBF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4E-4142-80C5-76BD4E7FBFEA}"/>
              </c:ext>
            </c:extLst>
          </c:dPt>
          <c:dPt>
            <c:idx val="7"/>
            <c:bubble3D val="0"/>
            <c:spPr>
              <a:solidFill>
                <a:srgbClr val="7242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74E-4142-80C5-76BD4E7FBFEA}"/>
              </c:ext>
            </c:extLst>
          </c:dPt>
          <c:dPt>
            <c:idx val="8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74E-4142-80C5-76BD4E7FBFEA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74E-4142-80C5-76BD4E7FBFEA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3">
                      <a:tint val="30000"/>
                      <a:lumMod val="60000"/>
                      <a:lumOff val="40000"/>
                    </a:schemeClr>
                  </a:gs>
                  <a:gs pos="0">
                    <a:schemeClr val="accent3">
                      <a:tint val="3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74E-4142-80C5-76BD4E7FBFEA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3">
                      <a:tint val="18000"/>
                      <a:lumMod val="60000"/>
                      <a:lumOff val="40000"/>
                    </a:schemeClr>
                  </a:gs>
                  <a:gs pos="0">
                    <a:schemeClr val="accent3">
                      <a:tint val="18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74E-4142-80C5-76BD4E7FBFEA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3">
                      <a:tint val="5000"/>
                      <a:lumMod val="60000"/>
                      <a:lumOff val="40000"/>
                    </a:schemeClr>
                  </a:gs>
                  <a:gs pos="0">
                    <a:schemeClr val="accent3">
                      <a:tint val="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74E-4142-80C5-76BD4E7FBFEA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3">
                      <a:tint val="92000"/>
                      <a:lumMod val="60000"/>
                      <a:lumOff val="40000"/>
                    </a:schemeClr>
                  </a:gs>
                  <a:gs pos="0">
                    <a:schemeClr val="accent3">
                      <a:tint val="92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74E-4142-80C5-76BD4E7FBFEA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tint val="80000"/>
                      <a:lumMod val="60000"/>
                      <a:lumOff val="40000"/>
                    </a:schemeClr>
                  </a:gs>
                  <a:gs pos="0">
                    <a:schemeClr val="accent3">
                      <a:tint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74E-4142-80C5-76BD4E7FBFEA}"/>
              </c:ext>
            </c:extLst>
          </c:dPt>
          <c:dLbls>
            <c:dLbl>
              <c:idx val="0"/>
              <c:layout>
                <c:manualLayout>
                  <c:x val="5.0228936649790029E-2"/>
                  <c:y val="-0.121408854166666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4E-4142-80C5-76BD4E7FBFEA}"/>
                </c:ext>
              </c:extLst>
            </c:dLbl>
            <c:dLbl>
              <c:idx val="1"/>
              <c:layout>
                <c:manualLayout>
                  <c:x val="0.12215856198712254"/>
                  <c:y val="4.4365740740740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4E-4142-80C5-76BD4E7FBFEA}"/>
                </c:ext>
              </c:extLst>
            </c:dLbl>
            <c:dLbl>
              <c:idx val="2"/>
              <c:layout>
                <c:manualLayout>
                  <c:x val="-6.9987077875674486E-2"/>
                  <c:y val="-2.82705439814814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4E-4142-80C5-76BD4E7FBFEA}"/>
                </c:ext>
              </c:extLst>
            </c:dLbl>
            <c:dLbl>
              <c:idx val="3"/>
              <c:layout>
                <c:manualLayout>
                  <c:x val="-6.1462016746775469E-2"/>
                  <c:y val="-8.36767939814814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4E-4142-80C5-76BD4E7FBFEA}"/>
                </c:ext>
              </c:extLst>
            </c:dLbl>
            <c:dLbl>
              <c:idx val="4"/>
              <c:layout>
                <c:manualLayout>
                  <c:x val="-6.1223060629786379E-2"/>
                  <c:y val="-0.10792853009259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4E-4142-80C5-76BD4E7FBFEA}"/>
                </c:ext>
              </c:extLst>
            </c:dLbl>
            <c:dLbl>
              <c:idx val="5"/>
              <c:layout>
                <c:manualLayout>
                  <c:x val="-6.2869478424991632E-2"/>
                  <c:y val="-0.150429976851851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4E-4142-80C5-76BD4E7FBFEA}"/>
                </c:ext>
              </c:extLst>
            </c:dLbl>
            <c:dLbl>
              <c:idx val="6"/>
              <c:layout>
                <c:manualLayout>
                  <c:x val="-4.5089632225222734E-2"/>
                  <c:y val="-0.154093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4E-4142-80C5-76BD4E7FBFEA}"/>
                </c:ext>
              </c:extLst>
            </c:dLbl>
            <c:dLbl>
              <c:idx val="7"/>
              <c:layout>
                <c:manualLayout>
                  <c:x val="-2.5409075618728828E-2"/>
                  <c:y val="-0.175755787037037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4E-4142-80C5-76BD4E7FBFEA}"/>
                </c:ext>
              </c:extLst>
            </c:dLbl>
            <c:dLbl>
              <c:idx val="8"/>
              <c:layout>
                <c:manualLayout>
                  <c:x val="2.9831057560316364E-3"/>
                  <c:y val="-0.15755906249446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4E-4142-80C5-76BD4E7FBFEA}"/>
                </c:ext>
              </c:extLst>
            </c:dLbl>
            <c:dLbl>
              <c:idx val="9"/>
              <c:layout>
                <c:manualLayout>
                  <c:x val="5.5931588755093568E-2"/>
                  <c:y val="-0.141482060185185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4E-4142-80C5-76BD4E7FBFEA}"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EC55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Одежда</c:v>
                </c:pt>
                <c:pt idx="1">
                  <c:v>Оборудование </c:v>
                </c:pt>
                <c:pt idx="2">
                  <c:v>Продукты питания </c:v>
                </c:pt>
                <c:pt idx="3">
                  <c:v>Строительные материалы </c:v>
                </c:pt>
                <c:pt idx="4">
                  <c:v>Изделия для быта                                        (посуда, постельное белье и пр)</c:v>
                </c:pt>
                <c:pt idx="5">
                  <c:v>Спортивные объекты</c:v>
                </c:pt>
                <c:pt idx="6">
                  <c:v>Игрушки детские</c:v>
                </c:pt>
                <c:pt idx="7">
                  <c:v>Мебель</c:v>
                </c:pt>
                <c:pt idx="8">
                  <c:v>Косметика</c:v>
                </c:pt>
                <c:pt idx="9">
                  <c:v>Удобрения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</c:v>
                </c:pt>
                <c:pt idx="1">
                  <c:v>53</c:v>
                </c:pt>
                <c:pt idx="2">
                  <c:v>6</c:v>
                </c:pt>
                <c:pt idx="3">
                  <c:v>3</c:v>
                </c:pt>
                <c:pt idx="4">
                  <c:v>9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74E-4142-80C5-76BD4E7FB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47483851835268"/>
          <c:y val="6.9099598067775367E-2"/>
          <c:w val="0.29128222412646276"/>
          <c:h val="0.86180050886832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5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rgbClr val="724232"/>
                </a:solidFill>
              </a:rPr>
              <a:t>Участники</a:t>
            </a:r>
            <a:r>
              <a:rPr lang="ru-RU" sz="1000" b="1" baseline="0" dirty="0">
                <a:solidFill>
                  <a:srgbClr val="724232"/>
                </a:solidFill>
              </a:rPr>
              <a:t> программы «ТЕХСТАРТ»                                                                                              (кол-во участников, МСП/сумма привлеченных инвестиций, млн. рублей)</a:t>
            </a:r>
            <a:endParaRPr lang="ru-RU" sz="1000" b="1" dirty="0">
              <a:solidFill>
                <a:srgbClr val="72423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5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solidFill>
                <a:srgbClr val="FFBA2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7.5006076355367976E-2"/>
                  <c:y val="-1.3112167885306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E-4172-93F1-ADEFB20DD90C}"/>
                </c:ext>
              </c:extLst>
            </c:dLbl>
            <c:dLbl>
              <c:idx val="1"/>
              <c:layout>
                <c:manualLayout>
                  <c:x val="-7.692930908242869E-2"/>
                  <c:y val="-1.9668251827960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E-4172-93F1-ADEFB20DD90C}"/>
                </c:ext>
              </c:extLst>
            </c:dLbl>
            <c:dLbl>
              <c:idx val="2"/>
              <c:layout>
                <c:manualLayout>
                  <c:x val="-7.5006076355367976E-2"/>
                  <c:y val="-1.31121678853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E-4172-93F1-ADEFB20DD90C}"/>
                </c:ext>
              </c:extLst>
            </c:dLbl>
            <c:dLbl>
              <c:idx val="3"/>
              <c:layout>
                <c:manualLayout>
                  <c:x val="-6.3466679993003816E-2"/>
                  <c:y val="-3.2780419713266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7E-4172-93F1-ADEFB20DD9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BA2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125.4</c:v>
                </c:pt>
                <c:pt idx="1">
                  <c:v>111.3</c:v>
                </c:pt>
                <c:pt idx="2">
                  <c:v>245</c:v>
                </c:pt>
                <c:pt idx="3">
                  <c:v>317.2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E-4172-93F1-ADEFB20DD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8612431"/>
        <c:axId val="2052046751"/>
      </c:barChart>
      <c:catAx>
        <c:axId val="27861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046751"/>
        <c:crosses val="autoZero"/>
        <c:auto val="1"/>
        <c:lblAlgn val="ctr"/>
        <c:lblOffset val="100"/>
        <c:noMultiLvlLbl val="0"/>
      </c:catAx>
      <c:valAx>
        <c:axId val="2052046751"/>
        <c:scaling>
          <c:orientation val="minMax"/>
        </c:scaling>
        <c:delete val="0"/>
        <c:axPos val="l"/>
        <c:majorGridlines>
          <c:spPr>
            <a:ln w="9525">
              <a:solidFill>
                <a:srgbClr val="F7F0E9"/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5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rgbClr val="724232"/>
                </a:solidFill>
              </a:rPr>
              <a:t>Участники</a:t>
            </a:r>
            <a:r>
              <a:rPr lang="ru-RU" sz="1000" b="1" baseline="0" dirty="0">
                <a:solidFill>
                  <a:srgbClr val="724232"/>
                </a:solidFill>
              </a:rPr>
              <a:t> мероприятий, МСП и ФЛ</a:t>
            </a:r>
            <a:endParaRPr lang="ru-RU" sz="1000" b="1" dirty="0">
              <a:solidFill>
                <a:srgbClr val="72423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5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solidFill>
                <a:srgbClr val="FFBA21"/>
              </a:solidFill>
              <a:miter lim="800000"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68-45E3-93B1-6F7C3F05786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3612</c:v>
                </c:pt>
                <c:pt idx="2">
                  <c:v>4660</c:v>
                </c:pt>
                <c:pt idx="3">
                  <c:v>4478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8-45E3-93B1-6F7C3F0578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8612431"/>
        <c:axId val="2052046751"/>
      </c:barChart>
      <c:catAx>
        <c:axId val="27861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046751"/>
        <c:crosses val="autoZero"/>
        <c:auto val="1"/>
        <c:lblAlgn val="ctr"/>
        <c:lblOffset val="100"/>
        <c:noMultiLvlLbl val="0"/>
      </c:catAx>
      <c:valAx>
        <c:axId val="2052046751"/>
        <c:scaling>
          <c:orientation val="minMax"/>
        </c:scaling>
        <c:delete val="0"/>
        <c:axPos val="l"/>
        <c:majorGridlines>
          <c:spPr>
            <a:ln w="9525">
              <a:solidFill>
                <a:srgbClr val="F7F0E9"/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9B-4BCA-93CD-84B78FBC7BE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shade val="50000"/>
                      <a:lumMod val="60000"/>
                      <a:lumOff val="40000"/>
                    </a:schemeClr>
                  </a:gs>
                  <a:gs pos="0">
                    <a:schemeClr val="accent3">
                      <a:shade val="5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49B-4BCA-93CD-84B78FBC7BE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shade val="60000"/>
                      <a:lumMod val="60000"/>
                      <a:lumOff val="40000"/>
                    </a:schemeClr>
                  </a:gs>
                  <a:gs pos="0">
                    <a:schemeClr val="accent3">
                      <a:shade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9B-4BCA-93CD-84B78FBC7BE6}"/>
              </c:ext>
            </c:extLst>
          </c:dPt>
          <c:dPt>
            <c:idx val="3"/>
            <c:bubble3D val="0"/>
            <c:spPr>
              <a:solidFill>
                <a:srgbClr val="CA98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9B-4BCA-93CD-84B78FBC7BE6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3">
                      <a:shade val="80000"/>
                      <a:lumMod val="60000"/>
                      <a:lumOff val="40000"/>
                    </a:schemeClr>
                  </a:gs>
                  <a:gs pos="0">
                    <a:schemeClr val="accent3">
                      <a:shade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49B-4BCA-93CD-84B78FBC7BE6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3">
                      <a:shade val="90000"/>
                      <a:lumMod val="60000"/>
                      <a:lumOff val="40000"/>
                    </a:schemeClr>
                  </a:gs>
                  <a:gs pos="0">
                    <a:schemeClr val="accent3">
                      <a:shade val="9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9B-4BCA-93CD-84B78FBC7BE6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49B-4BCA-93CD-84B78FBC7BE6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3">
                      <a:tint val="90000"/>
                      <a:lumMod val="60000"/>
                      <a:lumOff val="40000"/>
                    </a:schemeClr>
                  </a:gs>
                  <a:gs pos="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9B-4BCA-93CD-84B78FBC7BE6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tint val="80000"/>
                      <a:lumMod val="60000"/>
                      <a:lumOff val="40000"/>
                    </a:schemeClr>
                  </a:gs>
                  <a:gs pos="0">
                    <a:schemeClr val="accent3">
                      <a:tint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49B-4BCA-93CD-84B78FBC7BE6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3">
                      <a:tint val="70000"/>
                      <a:lumMod val="60000"/>
                      <a:lumOff val="40000"/>
                    </a:schemeClr>
                  </a:gs>
                  <a:gs pos="0">
                    <a:schemeClr val="accent3">
                      <a:tint val="7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9B-4BCA-93CD-84B78FBC7BE6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3">
                      <a:tint val="60000"/>
                      <a:lumMod val="60000"/>
                      <a:lumOff val="40000"/>
                    </a:schemeClr>
                  </a:gs>
                  <a:gs pos="0">
                    <a:schemeClr val="accent3">
                      <a:tint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49B-4BCA-93CD-84B78FBC7BE6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3">
                      <a:tint val="50000"/>
                      <a:lumMod val="60000"/>
                      <a:lumOff val="40000"/>
                    </a:schemeClr>
                  </a:gs>
                  <a:gs pos="0">
                    <a:schemeClr val="accent3">
                      <a:tint val="5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9B-4BCA-93CD-84B78FBC7BE6}"/>
              </c:ext>
            </c:extLst>
          </c:dPt>
          <c:dPt>
            <c:idx val="12"/>
            <c:bubble3D val="0"/>
            <c:spPr>
              <a:solidFill>
                <a:srgbClr val="FFB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49B-4BCA-93CD-84B78FBC7BE6}"/>
              </c:ext>
            </c:extLst>
          </c:dPt>
          <c:dLbls>
            <c:dLbl>
              <c:idx val="0"/>
              <c:layout>
                <c:manualLayout>
                  <c:x val="0.10001404899169412"/>
                  <c:y val="-0.11636833387898211"/>
                </c:manualLayout>
              </c:layout>
              <c:numFmt formatCode="General" sourceLinked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49B-4BCA-93CD-84B78FBC7BE6}"/>
                </c:ext>
              </c:extLst>
            </c:dLbl>
            <c:dLbl>
              <c:idx val="3"/>
              <c:layout>
                <c:manualLayout>
                  <c:x val="0.25179313221169786"/>
                  <c:y val="2.6471222269350506E-2"/>
                </c:manualLayout>
              </c:layout>
              <c:numFmt formatCode="General" sourceLinked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CA98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49B-4BCA-93CD-84B78FBC7BE6}"/>
                </c:ext>
              </c:extLst>
            </c:dLbl>
            <c:dLbl>
              <c:idx val="12"/>
              <c:layout>
                <c:manualLayout>
                  <c:x val="-0.17854791256184149"/>
                  <c:y val="-4.5507106604715387E-2"/>
                </c:manualLayout>
              </c:layout>
              <c:numFmt formatCode="General" sourceLinked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BA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749B-4BCA-93CD-84B78FBC7BE6}"/>
                </c:ext>
              </c:extLst>
            </c:dLbl>
            <c:numFmt formatCode="General" sourceLinked="0"/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Лист1!$A$2:$A$14</c:f>
              <c:strCache>
                <c:ptCount val="13"/>
                <c:pt idx="0">
                  <c:v>Информационное продвижение</c:v>
                </c:pt>
                <c:pt idx="1">
                  <c:v>Создание сайтов</c:v>
                </c:pt>
                <c:pt idx="2">
                  <c:v>Выход на маркетплейс</c:v>
                </c:pt>
                <c:pt idx="3">
                  <c:v>Бухгалтерское сопровождение</c:v>
                </c:pt>
                <c:pt idx="4">
                  <c:v>Юридическое сопровождение</c:v>
                </c:pt>
                <c:pt idx="5">
                  <c:v>Регистрация прав на интеллектуальную собственность</c:v>
                </c:pt>
                <c:pt idx="6">
                  <c:v>Размещение на электронных торговых площадках </c:v>
                </c:pt>
                <c:pt idx="7">
                  <c:v>Обучающие курсы</c:v>
                </c:pt>
                <c:pt idx="8">
                  <c:v>Участие в межригиональных выставках</c:v>
                </c:pt>
                <c:pt idx="9">
                  <c:v>Акселерация технологических производств</c:v>
                </c:pt>
                <c:pt idx="10">
                  <c:v>Брендирование</c:v>
                </c:pt>
                <c:pt idx="11">
                  <c:v>Скоринговая оценка </c:v>
                </c:pt>
                <c:pt idx="12">
                  <c:v>Бухгалтерское сопровождение (патент)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360</c:v>
                </c:pt>
                <c:pt idx="1">
                  <c:v>55</c:v>
                </c:pt>
                <c:pt idx="2">
                  <c:v>37</c:v>
                </c:pt>
                <c:pt idx="3">
                  <c:v>429</c:v>
                </c:pt>
                <c:pt idx="4">
                  <c:v>75</c:v>
                </c:pt>
                <c:pt idx="5">
                  <c:v>51</c:v>
                </c:pt>
                <c:pt idx="6">
                  <c:v>22</c:v>
                </c:pt>
                <c:pt idx="7">
                  <c:v>40</c:v>
                </c:pt>
                <c:pt idx="8">
                  <c:v>29</c:v>
                </c:pt>
                <c:pt idx="9">
                  <c:v>20</c:v>
                </c:pt>
                <c:pt idx="10">
                  <c:v>35</c:v>
                </c:pt>
                <c:pt idx="11">
                  <c:v>97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B-4BCA-93CD-84B78FBC7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D3-4A5E-B6F6-17DE18349DC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shade val="47000"/>
                      <a:lumMod val="60000"/>
                      <a:lumOff val="40000"/>
                    </a:schemeClr>
                  </a:gs>
                  <a:gs pos="0">
                    <a:schemeClr val="accent3">
                      <a:shade val="4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D3-4A5E-B6F6-17DE18349DC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shade val="56000"/>
                      <a:lumMod val="60000"/>
                      <a:lumOff val="40000"/>
                    </a:schemeClr>
                  </a:gs>
                  <a:gs pos="0">
                    <a:schemeClr val="accent3">
                      <a:shade val="5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D3-4A5E-B6F6-17DE18349DC9}"/>
              </c:ext>
            </c:extLst>
          </c:dPt>
          <c:dPt>
            <c:idx val="3"/>
            <c:bubble3D val="0"/>
            <c:spPr>
              <a:solidFill>
                <a:srgbClr val="CA98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D3-4A5E-B6F6-17DE18349DC9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3">
                      <a:shade val="73000"/>
                      <a:lumMod val="60000"/>
                      <a:lumOff val="40000"/>
                    </a:schemeClr>
                  </a:gs>
                  <a:gs pos="0">
                    <a:schemeClr val="accent3">
                      <a:shade val="73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D3-4A5E-B6F6-17DE18349DC9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3">
                      <a:shade val="82000"/>
                      <a:lumMod val="60000"/>
                      <a:lumOff val="40000"/>
                    </a:schemeClr>
                  </a:gs>
                  <a:gs pos="0">
                    <a:schemeClr val="accent3">
                      <a:shade val="82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D3-4A5E-B6F6-17DE18349DC9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3">
                      <a:shade val="91000"/>
                      <a:lumMod val="60000"/>
                      <a:lumOff val="40000"/>
                    </a:schemeClr>
                  </a:gs>
                  <a:gs pos="0">
                    <a:schemeClr val="accent3">
                      <a:shade val="91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6D3-4A5E-B6F6-17DE18349DC9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6D3-4A5E-B6F6-17DE18349DC9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tint val="92000"/>
                      <a:lumMod val="60000"/>
                      <a:lumOff val="40000"/>
                    </a:schemeClr>
                  </a:gs>
                  <a:gs pos="0">
                    <a:schemeClr val="accent3">
                      <a:tint val="92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6D3-4A5E-B6F6-17DE18349DC9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3">
                      <a:tint val="83000"/>
                      <a:lumMod val="60000"/>
                      <a:lumOff val="40000"/>
                    </a:schemeClr>
                  </a:gs>
                  <a:gs pos="0">
                    <a:schemeClr val="accent3">
                      <a:tint val="83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6D3-4A5E-B6F6-17DE18349DC9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3">
                      <a:tint val="74000"/>
                      <a:lumMod val="60000"/>
                      <a:lumOff val="40000"/>
                    </a:schemeClr>
                  </a:gs>
                  <a:gs pos="0">
                    <a:schemeClr val="accent3">
                      <a:tint val="74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6D3-4A5E-B6F6-17DE18349DC9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3">
                      <a:tint val="65000"/>
                      <a:lumMod val="60000"/>
                      <a:lumOff val="40000"/>
                    </a:schemeClr>
                  </a:gs>
                  <a:gs pos="0">
                    <a:schemeClr val="accent3">
                      <a:tint val="6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6D3-4A5E-B6F6-17DE18349DC9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3">
                      <a:tint val="57000"/>
                      <a:lumMod val="60000"/>
                      <a:lumOff val="40000"/>
                    </a:schemeClr>
                  </a:gs>
                  <a:gs pos="0">
                    <a:schemeClr val="accent3">
                      <a:tint val="5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6D3-4A5E-B6F6-17DE18349DC9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3">
                      <a:tint val="48000"/>
                      <a:lumMod val="60000"/>
                      <a:lumOff val="40000"/>
                    </a:schemeClr>
                  </a:gs>
                  <a:gs pos="0">
                    <a:schemeClr val="accent3">
                      <a:tint val="48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6D3-4A5E-B6F6-17DE18349DC9}"/>
              </c:ext>
            </c:extLst>
          </c:dPt>
          <c:dPt>
            <c:idx val="14"/>
            <c:bubble3D val="0"/>
            <c:spPr>
              <a:solidFill>
                <a:srgbClr val="FFB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6D3-4A5E-B6F6-17DE18349DC9}"/>
              </c:ext>
            </c:extLst>
          </c:dPt>
          <c:dLbls>
            <c:dLbl>
              <c:idx val="0"/>
              <c:layout>
                <c:manualLayout>
                  <c:x val="0.15293878147875228"/>
                  <c:y val="-2.0481987946269486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6D3-4A5E-B6F6-17DE18349DC9}"/>
                </c:ext>
              </c:extLst>
            </c:dLbl>
            <c:dLbl>
              <c:idx val="3"/>
              <c:layout>
                <c:manualLayout>
                  <c:x val="0.15293878147875228"/>
                  <c:y val="2.7309317261692608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BE824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E6D3-4A5E-B6F6-17DE18349DC9}"/>
                </c:ext>
              </c:extLst>
            </c:dLbl>
            <c:dLbl>
              <c:idx val="14"/>
              <c:layout>
                <c:manualLayout>
                  <c:x val="-0.14565598236071647"/>
                  <c:y val="-7.5100622469654668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BA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D-E6D3-4A5E-B6F6-17DE18349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Информационное продвижение</c:v>
                </c:pt>
                <c:pt idx="1">
                  <c:v>Создание сайтов</c:v>
                </c:pt>
                <c:pt idx="2">
                  <c:v>Выход на маркетплейс</c:v>
                </c:pt>
                <c:pt idx="3">
                  <c:v>Бухгалтерское сопровождение</c:v>
                </c:pt>
                <c:pt idx="4">
                  <c:v>Юридическое сопровождение</c:v>
                </c:pt>
                <c:pt idx="5">
                  <c:v>Регистрация прав на интеллектуальную собственность</c:v>
                </c:pt>
                <c:pt idx="6">
                  <c:v>Размещение на электронных торговых площадках </c:v>
                </c:pt>
                <c:pt idx="7">
                  <c:v>Электронные носители ЭЦП</c:v>
                </c:pt>
                <c:pt idx="8">
                  <c:v>Обучающие курсы</c:v>
                </c:pt>
                <c:pt idx="9">
                  <c:v>Участие в межригиональных выставках</c:v>
                </c:pt>
                <c:pt idx="10">
                  <c:v>Акселерация технологических производств</c:v>
                </c:pt>
                <c:pt idx="11">
                  <c:v>PR-продвижение (медиаплан)</c:v>
                </c:pt>
                <c:pt idx="12">
                  <c:v>Брендирование</c:v>
                </c:pt>
                <c:pt idx="13">
                  <c:v>Скоринговая оценка </c:v>
                </c:pt>
                <c:pt idx="14">
                  <c:v>Бухгалтерское сопровождение (патент)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491</c:v>
                </c:pt>
                <c:pt idx="1">
                  <c:v>53</c:v>
                </c:pt>
                <c:pt idx="2">
                  <c:v>6</c:v>
                </c:pt>
                <c:pt idx="3">
                  <c:v>382</c:v>
                </c:pt>
                <c:pt idx="4">
                  <c:v>196</c:v>
                </c:pt>
                <c:pt idx="5">
                  <c:v>17</c:v>
                </c:pt>
                <c:pt idx="6">
                  <c:v>52</c:v>
                </c:pt>
                <c:pt idx="7">
                  <c:v>71</c:v>
                </c:pt>
                <c:pt idx="8">
                  <c:v>190</c:v>
                </c:pt>
                <c:pt idx="9">
                  <c:v>40</c:v>
                </c:pt>
                <c:pt idx="10">
                  <c:v>18</c:v>
                </c:pt>
                <c:pt idx="11">
                  <c:v>4</c:v>
                </c:pt>
                <c:pt idx="12">
                  <c:v>40</c:v>
                </c:pt>
                <c:pt idx="13">
                  <c:v>84</c:v>
                </c:pt>
                <c:pt idx="14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6D3-4A5E-B6F6-17DE18349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C-4CCE-8C6F-FC35939D509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shade val="50000"/>
                      <a:lumMod val="60000"/>
                      <a:lumOff val="40000"/>
                    </a:schemeClr>
                  </a:gs>
                  <a:gs pos="0">
                    <a:schemeClr val="accent3">
                      <a:shade val="5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C-4CCE-8C6F-FC35939D509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shade val="60000"/>
                      <a:lumMod val="60000"/>
                      <a:lumOff val="40000"/>
                    </a:schemeClr>
                  </a:gs>
                  <a:gs pos="0">
                    <a:schemeClr val="accent3">
                      <a:shade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DC-4CCE-8C6F-FC35939D509A}"/>
              </c:ext>
            </c:extLst>
          </c:dPt>
          <c:dPt>
            <c:idx val="3"/>
            <c:bubble3D val="0"/>
            <c:spPr>
              <a:solidFill>
                <a:srgbClr val="CA98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DC-4CCE-8C6F-FC35939D509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3">
                      <a:shade val="80000"/>
                      <a:lumMod val="60000"/>
                      <a:lumOff val="40000"/>
                    </a:schemeClr>
                  </a:gs>
                  <a:gs pos="0">
                    <a:schemeClr val="accent3">
                      <a:shade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DC-4CCE-8C6F-FC35939D509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3">
                      <a:shade val="90000"/>
                      <a:lumMod val="60000"/>
                      <a:lumOff val="40000"/>
                    </a:schemeClr>
                  </a:gs>
                  <a:gs pos="0">
                    <a:schemeClr val="accent3">
                      <a:shade val="9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DC-4CCE-8C6F-FC35939D509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DC-4CCE-8C6F-FC35939D509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3">
                      <a:tint val="90000"/>
                      <a:lumMod val="60000"/>
                      <a:lumOff val="40000"/>
                    </a:schemeClr>
                  </a:gs>
                  <a:gs pos="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1DC-4CCE-8C6F-FC35939D509A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tint val="80000"/>
                      <a:lumMod val="60000"/>
                      <a:lumOff val="40000"/>
                    </a:schemeClr>
                  </a:gs>
                  <a:gs pos="0">
                    <a:schemeClr val="accent3">
                      <a:tint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1DC-4CCE-8C6F-FC35939D509A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3">
                      <a:tint val="70000"/>
                      <a:lumMod val="60000"/>
                      <a:lumOff val="40000"/>
                    </a:schemeClr>
                  </a:gs>
                  <a:gs pos="0">
                    <a:schemeClr val="accent3">
                      <a:tint val="7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1DC-4CCE-8C6F-FC35939D509A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3">
                      <a:tint val="60000"/>
                      <a:lumMod val="60000"/>
                      <a:lumOff val="40000"/>
                    </a:schemeClr>
                  </a:gs>
                  <a:gs pos="0">
                    <a:schemeClr val="accent3">
                      <a:tint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1DC-4CCE-8C6F-FC35939D509A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3">
                      <a:tint val="50000"/>
                      <a:lumMod val="60000"/>
                      <a:lumOff val="40000"/>
                    </a:schemeClr>
                  </a:gs>
                  <a:gs pos="0">
                    <a:schemeClr val="accent3">
                      <a:tint val="5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1DC-4CCE-8C6F-FC35939D509A}"/>
              </c:ext>
            </c:extLst>
          </c:dPt>
          <c:dPt>
            <c:idx val="12"/>
            <c:bubble3D val="0"/>
            <c:spPr>
              <a:solidFill>
                <a:srgbClr val="FFB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1DC-4CCE-8C6F-FC35939D509A}"/>
              </c:ext>
            </c:extLst>
          </c:dPt>
          <c:dLbls>
            <c:dLbl>
              <c:idx val="0"/>
              <c:layout>
                <c:manualLayout>
                  <c:x val="0.10001404899169412"/>
                  <c:y val="-0.11636833387898211"/>
                </c:manualLayout>
              </c:layout>
              <c:numFmt formatCode="General" sourceLinked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72423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1DC-4CCE-8C6F-FC35939D509A}"/>
                </c:ext>
              </c:extLst>
            </c:dLbl>
            <c:dLbl>
              <c:idx val="3"/>
              <c:layout>
                <c:manualLayout>
                  <c:x val="0.25179313221169786"/>
                  <c:y val="2.6471222269350506E-2"/>
                </c:manualLayout>
              </c:layout>
              <c:numFmt formatCode="General" sourceLinked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BE824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1DC-4CCE-8C6F-FC35939D509A}"/>
                </c:ext>
              </c:extLst>
            </c:dLbl>
            <c:dLbl>
              <c:idx val="12"/>
              <c:layout>
                <c:manualLayout>
                  <c:x val="-0.17854791256184149"/>
                  <c:y val="-4.5507106604715387E-2"/>
                </c:manualLayout>
              </c:layout>
              <c:numFmt formatCode="General" sourceLinked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BA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C1DC-4CCE-8C6F-FC35939D509A}"/>
                </c:ext>
              </c:extLst>
            </c:dLbl>
            <c:numFmt formatCode="General" sourceLinked="0"/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Лист1!$A$2:$A$14</c:f>
              <c:strCache>
                <c:ptCount val="13"/>
                <c:pt idx="0">
                  <c:v>Информационное продвижение</c:v>
                </c:pt>
                <c:pt idx="1">
                  <c:v>Создание сайтов</c:v>
                </c:pt>
                <c:pt idx="2">
                  <c:v>Выход на маркетплейс</c:v>
                </c:pt>
                <c:pt idx="3">
                  <c:v>Бухгалтерское сопровождение</c:v>
                </c:pt>
                <c:pt idx="4">
                  <c:v>Юридическое сопровождение</c:v>
                </c:pt>
                <c:pt idx="5">
                  <c:v>Регистрация прав на интеллектуальную собственность</c:v>
                </c:pt>
                <c:pt idx="6">
                  <c:v>Размещение на электронных торговых площадках </c:v>
                </c:pt>
                <c:pt idx="7">
                  <c:v>Обучающие курсы</c:v>
                </c:pt>
                <c:pt idx="8">
                  <c:v>Участие в межригиональных выставках</c:v>
                </c:pt>
                <c:pt idx="9">
                  <c:v>Акселерация технологических производств</c:v>
                </c:pt>
                <c:pt idx="10">
                  <c:v>Брендирование</c:v>
                </c:pt>
                <c:pt idx="11">
                  <c:v>Скоринговая оценка </c:v>
                </c:pt>
                <c:pt idx="12">
                  <c:v>Бухгалтерское сопровождение (патент)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309</c:v>
                </c:pt>
                <c:pt idx="1">
                  <c:v>30</c:v>
                </c:pt>
                <c:pt idx="2">
                  <c:v>19</c:v>
                </c:pt>
                <c:pt idx="3">
                  <c:v>528</c:v>
                </c:pt>
                <c:pt idx="4">
                  <c:v>80</c:v>
                </c:pt>
                <c:pt idx="5">
                  <c:v>18</c:v>
                </c:pt>
                <c:pt idx="8">
                  <c:v>27</c:v>
                </c:pt>
                <c:pt idx="9">
                  <c:v>19</c:v>
                </c:pt>
                <c:pt idx="10">
                  <c:v>20</c:v>
                </c:pt>
                <c:pt idx="11">
                  <c:v>87</c:v>
                </c:pt>
                <c:pt idx="1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1DC-4CCE-8C6F-FC35939D5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5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rgbClr val="724232"/>
                </a:solidFill>
              </a:rPr>
              <a:t>Участники</a:t>
            </a:r>
            <a:r>
              <a:rPr lang="ru-RU" sz="1000" b="1" baseline="0" dirty="0">
                <a:solidFill>
                  <a:srgbClr val="724232"/>
                </a:solidFill>
              </a:rPr>
              <a:t> мероприятий, МСП и ФЛ</a:t>
            </a:r>
            <a:endParaRPr lang="ru-RU" sz="1000" b="1" dirty="0">
              <a:solidFill>
                <a:srgbClr val="72423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5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solidFill>
                <a:srgbClr val="FFBA21"/>
              </a:solidFill>
              <a:miter lim="800000"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73-456F-98E2-42E6B512C0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2018</c:v>
                </c:pt>
                <c:pt idx="2">
                  <c:v>2201</c:v>
                </c:pt>
                <c:pt idx="3">
                  <c:v>2904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3-456F-98E2-42E6B512C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8612431"/>
        <c:axId val="2052046751"/>
      </c:barChart>
      <c:catAx>
        <c:axId val="27861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046751"/>
        <c:crosses val="autoZero"/>
        <c:auto val="1"/>
        <c:lblAlgn val="ctr"/>
        <c:lblOffset val="100"/>
        <c:noMultiLvlLbl val="0"/>
      </c:catAx>
      <c:valAx>
        <c:axId val="2052046751"/>
        <c:scaling>
          <c:orientation val="minMax"/>
        </c:scaling>
        <c:delete val="0"/>
        <c:axPos val="l"/>
        <c:majorGridlines>
          <c:spPr>
            <a:ln w="9525">
              <a:solidFill>
                <a:srgbClr val="F7F0E9"/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МСП </c:v>
                </c:pt>
              </c:strCache>
            </c:strRef>
          </c:tx>
          <c:spPr>
            <a:solidFill>
              <a:srgbClr val="ABC07F">
                <a:alpha val="61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1691</c:v>
                </c:pt>
                <c:pt idx="1">
                  <c:v>2131</c:v>
                </c:pt>
                <c:pt idx="2">
                  <c:v>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0-4DB3-B2B9-15290C604F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ФЛ</c:v>
                </c:pt>
              </c:strCache>
            </c:strRef>
          </c:tx>
          <c:spPr>
            <a:solidFill>
              <a:srgbClr val="DFC2A5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2154</c:v>
                </c:pt>
                <c:pt idx="1">
                  <c:v>1720</c:v>
                </c:pt>
                <c:pt idx="2">
                  <c:v>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20-4DB3-B2B9-15290C604F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2985935"/>
        <c:axId val="2056409807"/>
      </c:barChart>
      <c:catAx>
        <c:axId val="198298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409807"/>
        <c:crosses val="autoZero"/>
        <c:auto val="1"/>
        <c:lblAlgn val="ctr"/>
        <c:lblOffset val="100"/>
        <c:noMultiLvlLbl val="0"/>
      </c:catAx>
      <c:valAx>
        <c:axId val="20564098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298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5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rgbClr val="724232"/>
                </a:solidFill>
              </a:rPr>
              <a:t>Участники</a:t>
            </a:r>
            <a:r>
              <a:rPr lang="ru-RU" sz="1000" b="1" baseline="0" dirty="0">
                <a:solidFill>
                  <a:srgbClr val="724232"/>
                </a:solidFill>
              </a:rPr>
              <a:t> мероприятий</a:t>
            </a:r>
            <a:r>
              <a:rPr lang="ru-RU" sz="1000" b="1" baseline="0">
                <a:solidFill>
                  <a:srgbClr val="724232"/>
                </a:solidFill>
              </a:rPr>
              <a:t>, самозанятые</a:t>
            </a:r>
            <a:endParaRPr lang="ru-RU" sz="1000" b="1" dirty="0">
              <a:solidFill>
                <a:srgbClr val="72423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50" baseline="0">
              <a:solidFill>
                <a:srgbClr val="72423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solidFill>
                <a:srgbClr val="FFBA21"/>
              </a:solidFill>
              <a:miter lim="8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C55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221</c:v>
                </c:pt>
                <c:pt idx="2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4-43BF-8410-39C1C39D0D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8612431"/>
        <c:axId val="2052046751"/>
      </c:barChart>
      <c:catAx>
        <c:axId val="27861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046751"/>
        <c:crosses val="autoZero"/>
        <c:auto val="1"/>
        <c:lblAlgn val="ctr"/>
        <c:lblOffset val="100"/>
        <c:noMultiLvlLbl val="0"/>
      </c:catAx>
      <c:valAx>
        <c:axId val="2052046751"/>
        <c:scaling>
          <c:orientation val="minMax"/>
        </c:scaling>
        <c:delete val="0"/>
        <c:axPos val="l"/>
        <c:majorGridlines>
          <c:spPr>
            <a:ln w="9525">
              <a:solidFill>
                <a:srgbClr val="F7F0E9"/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6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Самозанятые граждани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74000">
                  <a:schemeClr val="accent3">
                    <a:lumMod val="60000"/>
                    <a:lumOff val="40000"/>
                  </a:schemeClr>
                </a:gs>
                <a:gs pos="83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>
              <a:solidFill>
                <a:srgbClr val="6F8E3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490</c:v>
                </c:pt>
                <c:pt idx="1">
                  <c:v>856</c:v>
                </c:pt>
                <c:pt idx="2">
                  <c:v>1459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4-4130-BD1D-5F020ED2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2"/>
        <c:axId val="119106416"/>
        <c:axId val="116512960"/>
      </c:barChart>
      <c:catAx>
        <c:axId val="11910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512960"/>
        <c:crosses val="autoZero"/>
        <c:auto val="1"/>
        <c:lblAlgn val="ctr"/>
        <c:lblOffset val="100"/>
        <c:noMultiLvlLbl val="0"/>
      </c:catAx>
      <c:valAx>
        <c:axId val="116512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2423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10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DF796-3F97-48A2-820B-9D2D1FD71A19}" type="doc">
      <dgm:prSet loTypeId="urn:microsoft.com/office/officeart/2005/8/layout/target1" loCatId="relationship" qsTypeId="urn:microsoft.com/office/officeart/2005/8/quickstyle/simple1" qsCatId="simple" csTypeId="urn:microsoft.com/office/officeart/2005/8/colors/accent6_5" csCatId="accent6" phldr="1"/>
      <dgm:spPr/>
    </dgm:pt>
    <dgm:pt modelId="{6F1997D5-0CBC-459D-A671-103EF290AA0F}">
      <dgm:prSet phldrT="[Текст]" custT="1"/>
      <dgm:spPr/>
      <dgm:t>
        <a:bodyPr/>
        <a:lstStyle/>
        <a:p>
          <a:r>
            <a:rPr lang="ru-RU" sz="3200" b="1" dirty="0">
              <a:solidFill>
                <a:srgbClr val="EC553A"/>
              </a:solidFill>
            </a:rPr>
            <a:t>15</a:t>
          </a:r>
          <a:r>
            <a:rPr lang="ru-RU" sz="1900" dirty="0">
              <a:solidFill>
                <a:srgbClr val="EC553A"/>
              </a:solidFill>
            </a:rPr>
            <a:t> </a:t>
          </a:r>
          <a:r>
            <a:rPr lang="ru-RU" sz="1800" b="0" dirty="0">
              <a:solidFill>
                <a:srgbClr val="724232"/>
              </a:solidFill>
            </a:rPr>
            <a:t>форумов</a:t>
          </a:r>
          <a:endParaRPr lang="ru-RU" sz="1900" b="0" dirty="0">
            <a:solidFill>
              <a:srgbClr val="724232"/>
            </a:solidFill>
          </a:endParaRPr>
        </a:p>
      </dgm:t>
    </dgm:pt>
    <dgm:pt modelId="{BC1141A3-EABC-497B-9F4E-A74C5218FCE7}" type="parTrans" cxnId="{6774B572-DB0C-4A49-9A51-D6CBC5A608AD}">
      <dgm:prSet/>
      <dgm:spPr/>
      <dgm:t>
        <a:bodyPr/>
        <a:lstStyle/>
        <a:p>
          <a:endParaRPr lang="ru-RU">
            <a:solidFill>
              <a:srgbClr val="CD9967"/>
            </a:solidFill>
          </a:endParaRPr>
        </a:p>
      </dgm:t>
    </dgm:pt>
    <dgm:pt modelId="{5605E04F-C19C-496D-AC88-DEF7CB41104A}" type="sibTrans" cxnId="{6774B572-DB0C-4A49-9A51-D6CBC5A608AD}">
      <dgm:prSet/>
      <dgm:spPr/>
      <dgm:t>
        <a:bodyPr/>
        <a:lstStyle/>
        <a:p>
          <a:endParaRPr lang="ru-RU">
            <a:solidFill>
              <a:srgbClr val="CD9967"/>
            </a:solidFill>
          </a:endParaRPr>
        </a:p>
      </dgm:t>
    </dgm:pt>
    <dgm:pt modelId="{8846B426-FA34-4AFA-888D-2B856614ADDF}">
      <dgm:prSet phldrT="[Текст]" custT="1"/>
      <dgm:spPr/>
      <dgm:t>
        <a:bodyPr/>
        <a:lstStyle/>
        <a:p>
          <a:r>
            <a:rPr lang="ru-RU" sz="3200" b="1" dirty="0">
              <a:solidFill>
                <a:srgbClr val="EC553A"/>
              </a:solidFill>
            </a:rPr>
            <a:t>529</a:t>
          </a:r>
          <a:r>
            <a:rPr lang="ru-RU" sz="1600" dirty="0">
              <a:solidFill>
                <a:srgbClr val="724232"/>
              </a:solidFill>
            </a:rPr>
            <a:t> обучающих мероприятий/проектов</a:t>
          </a:r>
        </a:p>
      </dgm:t>
    </dgm:pt>
    <dgm:pt modelId="{B0C59387-BA3F-4D1D-80A7-1C4C24D853D8}" type="parTrans" cxnId="{2F2996A4-F544-475B-88EE-7FDDF2531AE7}">
      <dgm:prSet/>
      <dgm:spPr/>
      <dgm:t>
        <a:bodyPr/>
        <a:lstStyle/>
        <a:p>
          <a:endParaRPr lang="ru-RU">
            <a:solidFill>
              <a:srgbClr val="CD9967"/>
            </a:solidFill>
          </a:endParaRPr>
        </a:p>
      </dgm:t>
    </dgm:pt>
    <dgm:pt modelId="{3F9A0EFA-B38C-4CAE-8B4E-73317C43DE4D}" type="sibTrans" cxnId="{2F2996A4-F544-475B-88EE-7FDDF2531AE7}">
      <dgm:prSet/>
      <dgm:spPr/>
      <dgm:t>
        <a:bodyPr/>
        <a:lstStyle/>
        <a:p>
          <a:endParaRPr lang="ru-RU">
            <a:solidFill>
              <a:srgbClr val="CD9967"/>
            </a:solidFill>
          </a:endParaRPr>
        </a:p>
      </dgm:t>
    </dgm:pt>
    <dgm:pt modelId="{5EDFA993-44D8-4D07-BE05-AB890E189A70}">
      <dgm:prSet phldrT="[Текст]" custT="1"/>
      <dgm:spPr/>
      <dgm:t>
        <a:bodyPr/>
        <a:lstStyle/>
        <a:p>
          <a:r>
            <a:rPr lang="ru-RU" sz="3200" b="1" dirty="0">
              <a:solidFill>
                <a:srgbClr val="EC553A"/>
              </a:solidFill>
            </a:rPr>
            <a:t>2</a:t>
          </a:r>
          <a:r>
            <a:rPr lang="en-US" sz="3200" b="1">
              <a:solidFill>
                <a:srgbClr val="EC553A"/>
              </a:solidFill>
            </a:rPr>
            <a:t>7 023</a:t>
          </a:r>
          <a:r>
            <a:rPr lang="ru-RU" sz="1600">
              <a:solidFill>
                <a:srgbClr val="EC553A"/>
              </a:solidFill>
            </a:rPr>
            <a:t> </a:t>
          </a:r>
          <a:r>
            <a:rPr lang="ru-RU" sz="1800" b="1" dirty="0">
              <a:solidFill>
                <a:srgbClr val="724232"/>
              </a:solidFill>
            </a:rPr>
            <a:t>МСП</a:t>
          </a:r>
          <a:r>
            <a:rPr lang="ru-RU" sz="1600" dirty="0">
              <a:solidFill>
                <a:srgbClr val="724232"/>
              </a:solidFill>
            </a:rPr>
            <a:t> и </a:t>
          </a:r>
          <a:r>
            <a:rPr lang="ru-RU" sz="1800" b="1" dirty="0">
              <a:solidFill>
                <a:srgbClr val="724232"/>
              </a:solidFill>
            </a:rPr>
            <a:t>ФЛ</a:t>
          </a:r>
          <a:r>
            <a:rPr lang="ru-RU" sz="1600" dirty="0">
              <a:solidFill>
                <a:srgbClr val="724232"/>
              </a:solidFill>
            </a:rPr>
            <a:t> воспользовались услугами Центра «Мой бизнес»</a:t>
          </a:r>
        </a:p>
      </dgm:t>
    </dgm:pt>
    <dgm:pt modelId="{E70631B3-447D-4B82-B2A5-DD53175148CE}" type="parTrans" cxnId="{DB40A295-EF09-414E-A96E-724E772BD892}">
      <dgm:prSet/>
      <dgm:spPr/>
      <dgm:t>
        <a:bodyPr/>
        <a:lstStyle/>
        <a:p>
          <a:endParaRPr lang="ru-RU">
            <a:solidFill>
              <a:srgbClr val="CD9967"/>
            </a:solidFill>
          </a:endParaRPr>
        </a:p>
      </dgm:t>
    </dgm:pt>
    <dgm:pt modelId="{58F9CC26-7952-4D78-A2C5-AF4231B4A530}" type="sibTrans" cxnId="{DB40A295-EF09-414E-A96E-724E772BD892}">
      <dgm:prSet/>
      <dgm:spPr/>
      <dgm:t>
        <a:bodyPr/>
        <a:lstStyle/>
        <a:p>
          <a:endParaRPr lang="ru-RU">
            <a:solidFill>
              <a:srgbClr val="CD9967"/>
            </a:solidFill>
          </a:endParaRPr>
        </a:p>
      </dgm:t>
    </dgm:pt>
    <dgm:pt modelId="{8163220C-842A-4FE6-9527-35C0079B4E04}" type="pres">
      <dgm:prSet presAssocID="{9BADF796-3F97-48A2-820B-9D2D1FD71A19}" presName="composite" presStyleCnt="0">
        <dgm:presLayoutVars>
          <dgm:chMax val="5"/>
          <dgm:dir/>
          <dgm:resizeHandles val="exact"/>
        </dgm:presLayoutVars>
      </dgm:prSet>
      <dgm:spPr/>
    </dgm:pt>
    <dgm:pt modelId="{339547BB-31DF-427E-9B4B-8BACD10D0998}" type="pres">
      <dgm:prSet presAssocID="{6F1997D5-0CBC-459D-A671-103EF290AA0F}" presName="circle1" presStyleLbl="lnNode1" presStyleIdx="0" presStyleCnt="3"/>
      <dgm:spPr>
        <a:solidFill>
          <a:srgbClr val="FF0000">
            <a:alpha val="43000"/>
          </a:srgbClr>
        </a:solidFill>
      </dgm:spPr>
    </dgm:pt>
    <dgm:pt modelId="{4283B932-C50C-49C9-9B49-9C865464700E}" type="pres">
      <dgm:prSet presAssocID="{6F1997D5-0CBC-459D-A671-103EF290AA0F}" presName="text1" presStyleLbl="revTx" presStyleIdx="0" presStyleCnt="3" custScaleX="250995" custLinFactNeighborX="66219">
        <dgm:presLayoutVars>
          <dgm:bulletEnabled val="1"/>
        </dgm:presLayoutVars>
      </dgm:prSet>
      <dgm:spPr/>
    </dgm:pt>
    <dgm:pt modelId="{C726F108-0B74-49DE-90C2-97A24BA90CFD}" type="pres">
      <dgm:prSet presAssocID="{6F1997D5-0CBC-459D-A671-103EF290AA0F}" presName="line1" presStyleLbl="callout" presStyleIdx="0" presStyleCnt="6"/>
      <dgm:spPr>
        <a:ln>
          <a:solidFill>
            <a:srgbClr val="724232"/>
          </a:solidFill>
        </a:ln>
      </dgm:spPr>
    </dgm:pt>
    <dgm:pt modelId="{E05FFD1E-736D-4A6B-8463-A3E68DFA7661}" type="pres">
      <dgm:prSet presAssocID="{6F1997D5-0CBC-459D-A671-103EF290AA0F}" presName="d1" presStyleLbl="callout" presStyleIdx="1" presStyleCnt="6"/>
      <dgm:spPr>
        <a:ln>
          <a:solidFill>
            <a:srgbClr val="724232"/>
          </a:solidFill>
        </a:ln>
      </dgm:spPr>
    </dgm:pt>
    <dgm:pt modelId="{DCCB86EC-E403-4775-859A-8FCA56F961C2}" type="pres">
      <dgm:prSet presAssocID="{8846B426-FA34-4AFA-888D-2B856614ADDF}" presName="circle2" presStyleLbl="lnNode1" presStyleIdx="1" presStyleCnt="3"/>
      <dgm:spPr>
        <a:solidFill>
          <a:srgbClr val="F7F0E9">
            <a:alpha val="22745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E9C5AB9C-7955-4497-B93E-631118FE1896}" type="pres">
      <dgm:prSet presAssocID="{8846B426-FA34-4AFA-888D-2B856614ADDF}" presName="text2" presStyleLbl="revTx" presStyleIdx="1" presStyleCnt="3" custScaleX="464941" custLinFactX="73247" custLinFactNeighborX="100000" custLinFactNeighborY="140">
        <dgm:presLayoutVars>
          <dgm:bulletEnabled val="1"/>
        </dgm:presLayoutVars>
      </dgm:prSet>
      <dgm:spPr/>
    </dgm:pt>
    <dgm:pt modelId="{C647D99B-E0EE-4B01-BDB1-FAE3724001B0}" type="pres">
      <dgm:prSet presAssocID="{8846B426-FA34-4AFA-888D-2B856614ADDF}" presName="line2" presStyleLbl="callout" presStyleIdx="2" presStyleCnt="6"/>
      <dgm:spPr>
        <a:ln>
          <a:solidFill>
            <a:srgbClr val="724232"/>
          </a:solidFill>
        </a:ln>
      </dgm:spPr>
    </dgm:pt>
    <dgm:pt modelId="{D0F929B8-8D3A-4438-AEE9-A0C442028811}" type="pres">
      <dgm:prSet presAssocID="{8846B426-FA34-4AFA-888D-2B856614ADDF}" presName="d2" presStyleLbl="callout" presStyleIdx="3" presStyleCnt="6"/>
      <dgm:spPr>
        <a:ln>
          <a:solidFill>
            <a:srgbClr val="724232"/>
          </a:solidFill>
        </a:ln>
      </dgm:spPr>
    </dgm:pt>
    <dgm:pt modelId="{6061CA39-712B-42F5-9FB8-E90E552B3793}" type="pres">
      <dgm:prSet presAssocID="{5EDFA993-44D8-4D07-BE05-AB890E189A70}" presName="circle3" presStyleLbl="lnNode1" presStyleIdx="2" presStyleCnt="3"/>
      <dgm:spPr>
        <a:solidFill>
          <a:srgbClr val="DFC2A5">
            <a:alpha val="50000"/>
          </a:srgbClr>
        </a:solidFill>
      </dgm:spPr>
    </dgm:pt>
    <dgm:pt modelId="{26204E49-F397-48CE-A253-5F683D722256}" type="pres">
      <dgm:prSet presAssocID="{5EDFA993-44D8-4D07-BE05-AB890E189A70}" presName="text3" presStyleLbl="revTx" presStyleIdx="2" presStyleCnt="3" custScaleX="727073" custScaleY="190858" custLinFactX="106015" custLinFactNeighborX="200000" custLinFactNeighborY="8709">
        <dgm:presLayoutVars>
          <dgm:bulletEnabled val="1"/>
        </dgm:presLayoutVars>
      </dgm:prSet>
      <dgm:spPr/>
    </dgm:pt>
    <dgm:pt modelId="{2749E309-18B1-4931-9362-2BA903F4C04F}" type="pres">
      <dgm:prSet presAssocID="{5EDFA993-44D8-4D07-BE05-AB890E189A70}" presName="line3" presStyleLbl="callout" presStyleIdx="4" presStyleCnt="6"/>
      <dgm:spPr>
        <a:ln>
          <a:solidFill>
            <a:srgbClr val="724232"/>
          </a:solidFill>
        </a:ln>
      </dgm:spPr>
    </dgm:pt>
    <dgm:pt modelId="{EB630D7C-6B82-4ACE-9742-951DE4475983}" type="pres">
      <dgm:prSet presAssocID="{5EDFA993-44D8-4D07-BE05-AB890E189A70}" presName="d3" presStyleLbl="callout" presStyleIdx="5" presStyleCnt="6"/>
      <dgm:spPr>
        <a:ln>
          <a:solidFill>
            <a:srgbClr val="724232"/>
          </a:solidFill>
        </a:ln>
      </dgm:spPr>
    </dgm:pt>
  </dgm:ptLst>
  <dgm:cxnLst>
    <dgm:cxn modelId="{F5D2F30C-D1FF-4F7E-A9B6-12CE6B99B36A}" type="presOf" srcId="{5EDFA993-44D8-4D07-BE05-AB890E189A70}" destId="{26204E49-F397-48CE-A253-5F683D722256}" srcOrd="0" destOrd="0" presId="urn:microsoft.com/office/officeart/2005/8/layout/target1"/>
    <dgm:cxn modelId="{6774B572-DB0C-4A49-9A51-D6CBC5A608AD}" srcId="{9BADF796-3F97-48A2-820B-9D2D1FD71A19}" destId="{6F1997D5-0CBC-459D-A671-103EF290AA0F}" srcOrd="0" destOrd="0" parTransId="{BC1141A3-EABC-497B-9F4E-A74C5218FCE7}" sibTransId="{5605E04F-C19C-496D-AC88-DEF7CB41104A}"/>
    <dgm:cxn modelId="{EE53BC80-E5D6-4EDC-8468-BA9BAFE2E8E6}" type="presOf" srcId="{6F1997D5-0CBC-459D-A671-103EF290AA0F}" destId="{4283B932-C50C-49C9-9B49-9C865464700E}" srcOrd="0" destOrd="0" presId="urn:microsoft.com/office/officeart/2005/8/layout/target1"/>
    <dgm:cxn modelId="{DB40A295-EF09-414E-A96E-724E772BD892}" srcId="{9BADF796-3F97-48A2-820B-9D2D1FD71A19}" destId="{5EDFA993-44D8-4D07-BE05-AB890E189A70}" srcOrd="2" destOrd="0" parTransId="{E70631B3-447D-4B82-B2A5-DD53175148CE}" sibTransId="{58F9CC26-7952-4D78-A2C5-AF4231B4A530}"/>
    <dgm:cxn modelId="{2F2996A4-F544-475B-88EE-7FDDF2531AE7}" srcId="{9BADF796-3F97-48A2-820B-9D2D1FD71A19}" destId="{8846B426-FA34-4AFA-888D-2B856614ADDF}" srcOrd="1" destOrd="0" parTransId="{B0C59387-BA3F-4D1D-80A7-1C4C24D853D8}" sibTransId="{3F9A0EFA-B38C-4CAE-8B4E-73317C43DE4D}"/>
    <dgm:cxn modelId="{871AB5F5-CC28-4B64-8576-7FF38929C855}" type="presOf" srcId="{9BADF796-3F97-48A2-820B-9D2D1FD71A19}" destId="{8163220C-842A-4FE6-9527-35C0079B4E04}" srcOrd="0" destOrd="0" presId="urn:microsoft.com/office/officeart/2005/8/layout/target1"/>
    <dgm:cxn modelId="{E15747FB-836B-4157-A47A-E30ADC17D2DE}" type="presOf" srcId="{8846B426-FA34-4AFA-888D-2B856614ADDF}" destId="{E9C5AB9C-7955-4497-B93E-631118FE1896}" srcOrd="0" destOrd="0" presId="urn:microsoft.com/office/officeart/2005/8/layout/target1"/>
    <dgm:cxn modelId="{54A5499B-85E5-4F77-8CAF-76AA0A20B6E4}" type="presParOf" srcId="{8163220C-842A-4FE6-9527-35C0079B4E04}" destId="{339547BB-31DF-427E-9B4B-8BACD10D0998}" srcOrd="0" destOrd="0" presId="urn:microsoft.com/office/officeart/2005/8/layout/target1"/>
    <dgm:cxn modelId="{E70C8732-FE10-4533-A489-A6E21BCBF2CB}" type="presParOf" srcId="{8163220C-842A-4FE6-9527-35C0079B4E04}" destId="{4283B932-C50C-49C9-9B49-9C865464700E}" srcOrd="1" destOrd="0" presId="urn:microsoft.com/office/officeart/2005/8/layout/target1"/>
    <dgm:cxn modelId="{7FDFF274-ED24-4630-9AFC-D771A797B037}" type="presParOf" srcId="{8163220C-842A-4FE6-9527-35C0079B4E04}" destId="{C726F108-0B74-49DE-90C2-97A24BA90CFD}" srcOrd="2" destOrd="0" presId="urn:microsoft.com/office/officeart/2005/8/layout/target1"/>
    <dgm:cxn modelId="{E6E00058-E7BE-4B33-9493-CE5CE4BB7CDD}" type="presParOf" srcId="{8163220C-842A-4FE6-9527-35C0079B4E04}" destId="{E05FFD1E-736D-4A6B-8463-A3E68DFA7661}" srcOrd="3" destOrd="0" presId="urn:microsoft.com/office/officeart/2005/8/layout/target1"/>
    <dgm:cxn modelId="{34E37E3C-F88C-4889-B719-12AF8042A5FB}" type="presParOf" srcId="{8163220C-842A-4FE6-9527-35C0079B4E04}" destId="{DCCB86EC-E403-4775-859A-8FCA56F961C2}" srcOrd="4" destOrd="0" presId="urn:microsoft.com/office/officeart/2005/8/layout/target1"/>
    <dgm:cxn modelId="{8CFFF8ED-1FCE-437E-84AD-5584ED97356C}" type="presParOf" srcId="{8163220C-842A-4FE6-9527-35C0079B4E04}" destId="{E9C5AB9C-7955-4497-B93E-631118FE1896}" srcOrd="5" destOrd="0" presId="urn:microsoft.com/office/officeart/2005/8/layout/target1"/>
    <dgm:cxn modelId="{B27535D5-7473-461A-BBD9-7636404B9559}" type="presParOf" srcId="{8163220C-842A-4FE6-9527-35C0079B4E04}" destId="{C647D99B-E0EE-4B01-BDB1-FAE3724001B0}" srcOrd="6" destOrd="0" presId="urn:microsoft.com/office/officeart/2005/8/layout/target1"/>
    <dgm:cxn modelId="{6B98C245-4C06-46A2-87B3-4B970B38DD8B}" type="presParOf" srcId="{8163220C-842A-4FE6-9527-35C0079B4E04}" destId="{D0F929B8-8D3A-4438-AEE9-A0C442028811}" srcOrd="7" destOrd="0" presId="urn:microsoft.com/office/officeart/2005/8/layout/target1"/>
    <dgm:cxn modelId="{84B768D5-D32F-422D-809B-12B116F34C01}" type="presParOf" srcId="{8163220C-842A-4FE6-9527-35C0079B4E04}" destId="{6061CA39-712B-42F5-9FB8-E90E552B3793}" srcOrd="8" destOrd="0" presId="urn:microsoft.com/office/officeart/2005/8/layout/target1"/>
    <dgm:cxn modelId="{AF42344E-C1F1-4FAB-BFC1-22829AFC6419}" type="presParOf" srcId="{8163220C-842A-4FE6-9527-35C0079B4E04}" destId="{26204E49-F397-48CE-A253-5F683D722256}" srcOrd="9" destOrd="0" presId="urn:microsoft.com/office/officeart/2005/8/layout/target1"/>
    <dgm:cxn modelId="{80353D4B-7FDC-48C6-BC5F-EA11DC84C13B}" type="presParOf" srcId="{8163220C-842A-4FE6-9527-35C0079B4E04}" destId="{2749E309-18B1-4931-9362-2BA903F4C04F}" srcOrd="10" destOrd="0" presId="urn:microsoft.com/office/officeart/2005/8/layout/target1"/>
    <dgm:cxn modelId="{862CB207-419E-42AF-931B-C63DFE9D62E8}" type="presParOf" srcId="{8163220C-842A-4FE6-9527-35C0079B4E04}" destId="{EB630D7C-6B82-4ACE-9742-951DE447598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16009-F1ED-4772-AD8A-DC52ABB9DA8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D1787118-A966-4685-AC1F-B0E5BB4C4CEC}">
      <dgm:prSet phldrT="[Текст]" custT="1"/>
      <dgm:spPr/>
      <dgm:t>
        <a:bodyPr/>
        <a:lstStyle/>
        <a:p>
          <a:endParaRPr lang="ru-RU" sz="1600" b="0" i="1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gm:t>
    </dgm:pt>
    <dgm:pt modelId="{70E063D0-552D-467B-ACC6-FAFFB584FE98}" type="parTrans" cxnId="{F729FF48-CA8D-4649-A615-A625DD608716}">
      <dgm:prSet/>
      <dgm:spPr/>
      <dgm:t>
        <a:bodyPr/>
        <a:lstStyle/>
        <a:p>
          <a:endParaRPr lang="ru-RU"/>
        </a:p>
      </dgm:t>
    </dgm:pt>
    <dgm:pt modelId="{92E01AF2-6D08-4D79-8272-5C387951F438}" type="sibTrans" cxnId="{F729FF48-CA8D-4649-A615-A625DD608716}">
      <dgm:prSet/>
      <dgm:spPr/>
      <dgm:t>
        <a:bodyPr/>
        <a:lstStyle/>
        <a:p>
          <a:endParaRPr lang="ru-RU"/>
        </a:p>
      </dgm:t>
    </dgm:pt>
    <dgm:pt modelId="{D4ABC8A5-DD16-4996-BD38-151592605832}">
      <dgm:prSet phldrT="[Текст]" custT="1"/>
      <dgm:spPr/>
      <dgm:t>
        <a:bodyPr/>
        <a:lstStyle/>
        <a:p>
          <a:endParaRPr lang="ru-RU" sz="1600" b="0" i="1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gm:t>
    </dgm:pt>
    <dgm:pt modelId="{9032F2E9-A33A-4728-A370-DED85B9EFAD7}" type="parTrans" cxnId="{7EA34901-E4A8-43FD-9D32-5818EA0DF1E5}">
      <dgm:prSet/>
      <dgm:spPr/>
      <dgm:t>
        <a:bodyPr/>
        <a:lstStyle/>
        <a:p>
          <a:endParaRPr lang="ru-RU"/>
        </a:p>
      </dgm:t>
    </dgm:pt>
    <dgm:pt modelId="{9DB80DC5-131C-44B8-8EEC-0C26D9E5DF1A}" type="sibTrans" cxnId="{7EA34901-E4A8-43FD-9D32-5818EA0DF1E5}">
      <dgm:prSet/>
      <dgm:spPr/>
      <dgm:t>
        <a:bodyPr/>
        <a:lstStyle/>
        <a:p>
          <a:endParaRPr lang="ru-RU"/>
        </a:p>
      </dgm:t>
    </dgm:pt>
    <dgm:pt modelId="{193603AB-4E2A-42F4-9863-3C32EEB0E1FA}">
      <dgm:prSet/>
      <dgm:spPr/>
      <dgm:t>
        <a:bodyPr/>
        <a:lstStyle/>
        <a:p>
          <a:endParaRPr lang="ru-RU"/>
        </a:p>
      </dgm:t>
    </dgm:pt>
    <dgm:pt modelId="{DA0523DE-01CB-41E2-BA55-D4D82E71DFC8}" type="parTrans" cxnId="{EF0611B1-0342-45CE-9584-87DBF2A7F078}">
      <dgm:prSet/>
      <dgm:spPr/>
      <dgm:t>
        <a:bodyPr/>
        <a:lstStyle/>
        <a:p>
          <a:endParaRPr lang="ru-RU"/>
        </a:p>
      </dgm:t>
    </dgm:pt>
    <dgm:pt modelId="{4D4817E2-315F-4CDF-B298-E53B8801123F}" type="sibTrans" cxnId="{EF0611B1-0342-45CE-9584-87DBF2A7F078}">
      <dgm:prSet/>
      <dgm:spPr/>
      <dgm:t>
        <a:bodyPr/>
        <a:lstStyle/>
        <a:p>
          <a:endParaRPr lang="ru-RU"/>
        </a:p>
      </dgm:t>
    </dgm:pt>
    <dgm:pt modelId="{1D6A5478-2281-44A2-B61F-2F89B8A02FAE}">
      <dgm:prSet phldrT="[Текст]" custT="1"/>
      <dgm:spPr/>
      <dgm:t>
        <a:bodyPr/>
        <a:lstStyle/>
        <a:p>
          <a:endParaRPr lang="ru-RU" sz="1600" b="0" i="1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gm:t>
    </dgm:pt>
    <dgm:pt modelId="{7FCA3F19-37EE-489F-AF45-EFD1C88D5161}" type="parTrans" cxnId="{93437D81-18F4-4730-8E06-DE3B712ED688}">
      <dgm:prSet/>
      <dgm:spPr/>
      <dgm:t>
        <a:bodyPr/>
        <a:lstStyle/>
        <a:p>
          <a:endParaRPr lang="ru-RU"/>
        </a:p>
      </dgm:t>
    </dgm:pt>
    <dgm:pt modelId="{CF2F3969-314D-4DDF-8C34-FA89DE31B260}" type="sibTrans" cxnId="{93437D81-18F4-4730-8E06-DE3B712ED688}">
      <dgm:prSet/>
      <dgm:spPr/>
      <dgm:t>
        <a:bodyPr/>
        <a:lstStyle/>
        <a:p>
          <a:endParaRPr lang="ru-RU"/>
        </a:p>
      </dgm:t>
    </dgm:pt>
    <dgm:pt modelId="{79F2B71F-FA8E-428A-B3DA-882A91FF2EF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 b="0" i="1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gm:t>
    </dgm:pt>
    <dgm:pt modelId="{06072DF9-CCDE-4FA8-89AC-1D6E07CEEA41}" type="sibTrans" cxnId="{517E5661-B850-4BAC-82D4-7F3609D3EC84}">
      <dgm:prSet/>
      <dgm:spPr/>
      <dgm:t>
        <a:bodyPr/>
        <a:lstStyle/>
        <a:p>
          <a:endParaRPr lang="ru-RU"/>
        </a:p>
      </dgm:t>
    </dgm:pt>
    <dgm:pt modelId="{7E7D40B9-8074-422F-A94E-A8CC96E13358}" type="parTrans" cxnId="{517E5661-B850-4BAC-82D4-7F3609D3EC84}">
      <dgm:prSet/>
      <dgm:spPr/>
      <dgm:t>
        <a:bodyPr/>
        <a:lstStyle/>
        <a:p>
          <a:endParaRPr lang="ru-RU"/>
        </a:p>
      </dgm:t>
    </dgm:pt>
    <dgm:pt modelId="{A3AE0F1A-101B-4700-87C6-6BAC656A4603}" type="pres">
      <dgm:prSet presAssocID="{0A016009-F1ED-4772-AD8A-DC52ABB9DA85}" presName="composite" presStyleCnt="0">
        <dgm:presLayoutVars>
          <dgm:chMax val="5"/>
          <dgm:dir/>
          <dgm:resizeHandles val="exact"/>
        </dgm:presLayoutVars>
      </dgm:prSet>
      <dgm:spPr/>
    </dgm:pt>
    <dgm:pt modelId="{F328D1B4-B87F-4EB0-BEEE-8F60B141E03E}" type="pres">
      <dgm:prSet presAssocID="{79F2B71F-FA8E-428A-B3DA-882A91FF2EFC}" presName="circle1" presStyleLbl="lnNode1" presStyleIdx="0" presStyleCnt="5"/>
      <dgm:spPr>
        <a:solidFill>
          <a:srgbClr val="EC553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5480CCC-6EDF-45F2-8C90-0362825EDC10}" type="pres">
      <dgm:prSet presAssocID="{79F2B71F-FA8E-428A-B3DA-882A91FF2EFC}" presName="text1" presStyleLbl="revTx" presStyleIdx="0" presStyleCnt="5" custScaleX="199932" custLinFactNeighborX="57604" custLinFactNeighborY="-6503">
        <dgm:presLayoutVars>
          <dgm:bulletEnabled val="1"/>
        </dgm:presLayoutVars>
      </dgm:prSet>
      <dgm:spPr/>
    </dgm:pt>
    <dgm:pt modelId="{008F9A33-E867-4045-985D-55F9E3881A43}" type="pres">
      <dgm:prSet presAssocID="{79F2B71F-FA8E-428A-B3DA-882A91FF2EFC}" presName="line1" presStyleLbl="callout" presStyleIdx="0" presStyleCnt="10"/>
      <dgm:spPr>
        <a:ln>
          <a:solidFill>
            <a:srgbClr val="EC553A"/>
          </a:solidFill>
        </a:ln>
      </dgm:spPr>
    </dgm:pt>
    <dgm:pt modelId="{540F9551-8F0A-4600-8CBA-F774F07AF02B}" type="pres">
      <dgm:prSet presAssocID="{79F2B71F-FA8E-428A-B3DA-882A91FF2EFC}" presName="d1" presStyleLbl="callout" presStyleIdx="1" presStyleCnt="10"/>
      <dgm:spPr>
        <a:ln>
          <a:solidFill>
            <a:srgbClr val="EC553A"/>
          </a:solidFill>
        </a:ln>
      </dgm:spPr>
    </dgm:pt>
    <dgm:pt modelId="{949BC216-7555-4FBB-A28F-9069338B011A}" type="pres">
      <dgm:prSet presAssocID="{D1787118-A966-4685-AC1F-B0E5BB4C4CEC}" presName="circle2" presStyleLbl="lnNode1" presStyleIdx="1" presStyleCnt="5"/>
      <dgm:spPr>
        <a:solidFill>
          <a:srgbClr val="F7F0E9"/>
        </a:solidFill>
        <a:ln>
          <a:solidFill>
            <a:srgbClr val="724232"/>
          </a:solidFill>
        </a:ln>
      </dgm:spPr>
    </dgm:pt>
    <dgm:pt modelId="{B67D19BD-2818-480E-8C96-863CCDEA994E}" type="pres">
      <dgm:prSet presAssocID="{D1787118-A966-4685-AC1F-B0E5BB4C4CEC}" presName="text2" presStyleLbl="revTx" presStyleIdx="1" presStyleCnt="5" custScaleX="281612" custLinFactNeighborX="98444" custLinFactNeighborY="6186">
        <dgm:presLayoutVars>
          <dgm:bulletEnabled val="1"/>
        </dgm:presLayoutVars>
      </dgm:prSet>
      <dgm:spPr/>
    </dgm:pt>
    <dgm:pt modelId="{FC964435-1343-4146-B26D-DBDA2704223A}" type="pres">
      <dgm:prSet presAssocID="{D1787118-A966-4685-AC1F-B0E5BB4C4CEC}" presName="line2" presStyleLbl="callout" presStyleIdx="2" presStyleCnt="10"/>
      <dgm:spPr>
        <a:ln>
          <a:solidFill>
            <a:srgbClr val="EC553A"/>
          </a:solidFill>
        </a:ln>
      </dgm:spPr>
    </dgm:pt>
    <dgm:pt modelId="{99B30CEE-E4F3-4950-A6C4-C918D55199B6}" type="pres">
      <dgm:prSet presAssocID="{D1787118-A966-4685-AC1F-B0E5BB4C4CEC}" presName="d2" presStyleLbl="callout" presStyleIdx="3" presStyleCnt="10"/>
      <dgm:spPr>
        <a:ln>
          <a:solidFill>
            <a:srgbClr val="EC553A"/>
          </a:solidFill>
        </a:ln>
      </dgm:spPr>
    </dgm:pt>
    <dgm:pt modelId="{1B2A6289-A482-4EE5-AE5E-2A97D679F098}" type="pres">
      <dgm:prSet presAssocID="{D4ABC8A5-DD16-4996-BD38-151592605832}" presName="circle3" presStyleLbl="lnNode1" presStyleIdx="2" presStyleCnt="5"/>
      <dgm:spPr>
        <a:solidFill>
          <a:srgbClr val="E7D1BB">
            <a:alpha val="40000"/>
          </a:srgbClr>
        </a:solidFill>
      </dgm:spPr>
    </dgm:pt>
    <dgm:pt modelId="{9BA39A1E-07E9-4A57-9DF1-3144AA630B5B}" type="pres">
      <dgm:prSet presAssocID="{D4ABC8A5-DD16-4996-BD38-151592605832}" presName="text3" presStyleLbl="revTx" presStyleIdx="2" presStyleCnt="5" custScaleX="268362" custLinFactNeighborX="91722" custLinFactNeighborY="27985">
        <dgm:presLayoutVars>
          <dgm:bulletEnabled val="1"/>
        </dgm:presLayoutVars>
      </dgm:prSet>
      <dgm:spPr/>
    </dgm:pt>
    <dgm:pt modelId="{27F43434-C1AE-4AA1-843E-BB0EF999498F}" type="pres">
      <dgm:prSet presAssocID="{D4ABC8A5-DD16-4996-BD38-151592605832}" presName="line3" presStyleLbl="callout" presStyleIdx="4" presStyleCnt="10"/>
      <dgm:spPr>
        <a:ln>
          <a:solidFill>
            <a:srgbClr val="EC553A"/>
          </a:solidFill>
        </a:ln>
      </dgm:spPr>
    </dgm:pt>
    <dgm:pt modelId="{97C6E6C5-B389-4E09-BFC6-8A67F5591A29}" type="pres">
      <dgm:prSet presAssocID="{D4ABC8A5-DD16-4996-BD38-151592605832}" presName="d3" presStyleLbl="callout" presStyleIdx="5" presStyleCnt="10"/>
      <dgm:spPr>
        <a:ln>
          <a:solidFill>
            <a:srgbClr val="EC553A"/>
          </a:solidFill>
        </a:ln>
      </dgm:spPr>
    </dgm:pt>
    <dgm:pt modelId="{120EC222-9DBC-4B2A-AA6F-0E8B303568FA}" type="pres">
      <dgm:prSet presAssocID="{1D6A5478-2281-44A2-B61F-2F89B8A02FAE}" presName="circle4" presStyleLbl="lnNode1" presStyleIdx="3" presStyleCnt="5"/>
      <dgm:spPr>
        <a:solidFill>
          <a:schemeClr val="bg1">
            <a:lumMod val="95000"/>
            <a:alpha val="75000"/>
          </a:schemeClr>
        </a:solidFill>
      </dgm:spPr>
    </dgm:pt>
    <dgm:pt modelId="{9F51CC07-8302-41E5-BF24-59E733765579}" type="pres">
      <dgm:prSet presAssocID="{1D6A5478-2281-44A2-B61F-2F89B8A02FAE}" presName="text4" presStyleLbl="revTx" presStyleIdx="3" presStyleCnt="5" custScaleX="258516" custLinFactNeighborX="96449" custLinFactNeighborY="70270">
        <dgm:presLayoutVars>
          <dgm:bulletEnabled val="1"/>
        </dgm:presLayoutVars>
      </dgm:prSet>
      <dgm:spPr/>
    </dgm:pt>
    <dgm:pt modelId="{80030937-0D02-4FFA-B1BE-6C01C971F32B}" type="pres">
      <dgm:prSet presAssocID="{1D6A5478-2281-44A2-B61F-2F89B8A02FAE}" presName="line4" presStyleLbl="callout" presStyleIdx="6" presStyleCnt="10" custScaleX="82645" custLinFactY="352779" custLinFactNeighborX="62434" custLinFactNeighborY="400000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08E6DB0C-08AF-4CBA-A45C-A715333C5862}" type="pres">
      <dgm:prSet presAssocID="{1D6A5478-2281-44A2-B61F-2F89B8A02FAE}" presName="d4" presStyleLbl="callout" presStyleIdx="7" presStyleCnt="10" custScaleX="135361" custScaleY="84125" custLinFactNeighborX="14020" custLinFactNeighborY="5279"/>
      <dgm:spPr/>
    </dgm:pt>
    <dgm:pt modelId="{7FC0E7F3-3176-4E82-B47D-661F3EBE4DAA}" type="pres">
      <dgm:prSet presAssocID="{193603AB-4E2A-42F4-9863-3C32EEB0E1FA}" presName="circle5" presStyleLbl="lnNode1" presStyleIdx="4" presStyleCnt="5"/>
      <dgm:spPr>
        <a:solidFill>
          <a:schemeClr val="accent6">
            <a:lumMod val="50000"/>
            <a:alpha val="50000"/>
          </a:schemeClr>
        </a:solidFill>
        <a:ln>
          <a:solidFill>
            <a:srgbClr val="724232"/>
          </a:solidFill>
        </a:ln>
      </dgm:spPr>
    </dgm:pt>
    <dgm:pt modelId="{FFD906D9-90E9-4B92-B77C-A0290A24F2C7}" type="pres">
      <dgm:prSet presAssocID="{193603AB-4E2A-42F4-9863-3C32EEB0E1FA}" presName="text5" presStyleLbl="revTx" presStyleIdx="4" presStyleCnt="5">
        <dgm:presLayoutVars>
          <dgm:bulletEnabled val="1"/>
        </dgm:presLayoutVars>
      </dgm:prSet>
      <dgm:spPr/>
    </dgm:pt>
    <dgm:pt modelId="{BC18F944-C9F2-4109-8D62-66554EDE84CC}" type="pres">
      <dgm:prSet presAssocID="{193603AB-4E2A-42F4-9863-3C32EEB0E1FA}" presName="line5" presStyleLbl="callout" presStyleIdx="8" presStyleCnt="10"/>
      <dgm:spPr>
        <a:ln>
          <a:noFill/>
        </a:ln>
      </dgm:spPr>
    </dgm:pt>
    <dgm:pt modelId="{6123CDB0-F4C4-447E-8960-C45758616C87}" type="pres">
      <dgm:prSet presAssocID="{193603AB-4E2A-42F4-9863-3C32EEB0E1FA}" presName="d5" presStyleLbl="callout" presStyleIdx="9" presStyleCnt="10"/>
      <dgm:spPr>
        <a:ln>
          <a:noFill/>
        </a:ln>
      </dgm:spPr>
    </dgm:pt>
  </dgm:ptLst>
  <dgm:cxnLst>
    <dgm:cxn modelId="{7EA34901-E4A8-43FD-9D32-5818EA0DF1E5}" srcId="{0A016009-F1ED-4772-AD8A-DC52ABB9DA85}" destId="{D4ABC8A5-DD16-4996-BD38-151592605832}" srcOrd="2" destOrd="0" parTransId="{9032F2E9-A33A-4728-A370-DED85B9EFAD7}" sibTransId="{9DB80DC5-131C-44B8-8EEC-0C26D9E5DF1A}"/>
    <dgm:cxn modelId="{ABA3DF17-595C-4008-B243-4DD37303918E}" type="presOf" srcId="{D4ABC8A5-DD16-4996-BD38-151592605832}" destId="{9BA39A1E-07E9-4A57-9DF1-3144AA630B5B}" srcOrd="0" destOrd="0" presId="urn:microsoft.com/office/officeart/2005/8/layout/target1"/>
    <dgm:cxn modelId="{A391AD5F-FBCD-4429-91E1-9CC355C515AA}" type="presOf" srcId="{1D6A5478-2281-44A2-B61F-2F89B8A02FAE}" destId="{9F51CC07-8302-41E5-BF24-59E733765579}" srcOrd="0" destOrd="0" presId="urn:microsoft.com/office/officeart/2005/8/layout/target1"/>
    <dgm:cxn modelId="{517E5661-B850-4BAC-82D4-7F3609D3EC84}" srcId="{0A016009-F1ED-4772-AD8A-DC52ABB9DA85}" destId="{79F2B71F-FA8E-428A-B3DA-882A91FF2EFC}" srcOrd="0" destOrd="0" parTransId="{7E7D40B9-8074-422F-A94E-A8CC96E13358}" sibTransId="{06072DF9-CCDE-4FA8-89AC-1D6E07CEEA41}"/>
    <dgm:cxn modelId="{F729FF48-CA8D-4649-A615-A625DD608716}" srcId="{0A016009-F1ED-4772-AD8A-DC52ABB9DA85}" destId="{D1787118-A966-4685-AC1F-B0E5BB4C4CEC}" srcOrd="1" destOrd="0" parTransId="{70E063D0-552D-467B-ACC6-FAFFB584FE98}" sibTransId="{92E01AF2-6D08-4D79-8272-5C387951F438}"/>
    <dgm:cxn modelId="{93437D81-18F4-4730-8E06-DE3B712ED688}" srcId="{0A016009-F1ED-4772-AD8A-DC52ABB9DA85}" destId="{1D6A5478-2281-44A2-B61F-2F89B8A02FAE}" srcOrd="3" destOrd="0" parTransId="{7FCA3F19-37EE-489F-AF45-EFD1C88D5161}" sibTransId="{CF2F3969-314D-4DDF-8C34-FA89DE31B260}"/>
    <dgm:cxn modelId="{B5A88189-3933-4E06-85BA-885B221D44BD}" type="presOf" srcId="{79F2B71F-FA8E-428A-B3DA-882A91FF2EFC}" destId="{A5480CCC-6EDF-45F2-8C90-0362825EDC10}" srcOrd="0" destOrd="0" presId="urn:microsoft.com/office/officeart/2005/8/layout/target1"/>
    <dgm:cxn modelId="{8145F9AF-529E-4ABE-90EB-43B7694C8A86}" type="presOf" srcId="{D1787118-A966-4685-AC1F-B0E5BB4C4CEC}" destId="{B67D19BD-2818-480E-8C96-863CCDEA994E}" srcOrd="0" destOrd="0" presId="urn:microsoft.com/office/officeart/2005/8/layout/target1"/>
    <dgm:cxn modelId="{EF0611B1-0342-45CE-9584-87DBF2A7F078}" srcId="{0A016009-F1ED-4772-AD8A-DC52ABB9DA85}" destId="{193603AB-4E2A-42F4-9863-3C32EEB0E1FA}" srcOrd="4" destOrd="0" parTransId="{DA0523DE-01CB-41E2-BA55-D4D82E71DFC8}" sibTransId="{4D4817E2-315F-4CDF-B298-E53B8801123F}"/>
    <dgm:cxn modelId="{90380CD2-070E-4578-BE8C-14C83D5C7C4D}" type="presOf" srcId="{193603AB-4E2A-42F4-9863-3C32EEB0E1FA}" destId="{FFD906D9-90E9-4B92-B77C-A0290A24F2C7}" srcOrd="0" destOrd="0" presId="urn:microsoft.com/office/officeart/2005/8/layout/target1"/>
    <dgm:cxn modelId="{3CD542D7-9143-4DC9-9661-08119D174817}" type="presOf" srcId="{0A016009-F1ED-4772-AD8A-DC52ABB9DA85}" destId="{A3AE0F1A-101B-4700-87C6-6BAC656A4603}" srcOrd="0" destOrd="0" presId="urn:microsoft.com/office/officeart/2005/8/layout/target1"/>
    <dgm:cxn modelId="{91640E16-551C-4ED0-AE8F-7E48824CBAFC}" type="presParOf" srcId="{A3AE0F1A-101B-4700-87C6-6BAC656A4603}" destId="{F328D1B4-B87F-4EB0-BEEE-8F60B141E03E}" srcOrd="0" destOrd="0" presId="urn:microsoft.com/office/officeart/2005/8/layout/target1"/>
    <dgm:cxn modelId="{A38C850D-81F6-4226-9FC9-227D7F30BA23}" type="presParOf" srcId="{A3AE0F1A-101B-4700-87C6-6BAC656A4603}" destId="{A5480CCC-6EDF-45F2-8C90-0362825EDC10}" srcOrd="1" destOrd="0" presId="urn:microsoft.com/office/officeart/2005/8/layout/target1"/>
    <dgm:cxn modelId="{3F6F96E2-E56D-4075-851C-5880A1FFA6D6}" type="presParOf" srcId="{A3AE0F1A-101B-4700-87C6-6BAC656A4603}" destId="{008F9A33-E867-4045-985D-55F9E3881A43}" srcOrd="2" destOrd="0" presId="urn:microsoft.com/office/officeart/2005/8/layout/target1"/>
    <dgm:cxn modelId="{34C47DFF-88F6-400C-B15D-C2C0D7DDD4EB}" type="presParOf" srcId="{A3AE0F1A-101B-4700-87C6-6BAC656A4603}" destId="{540F9551-8F0A-4600-8CBA-F774F07AF02B}" srcOrd="3" destOrd="0" presId="urn:microsoft.com/office/officeart/2005/8/layout/target1"/>
    <dgm:cxn modelId="{4D830DC3-98A1-457D-B0B1-D8F9E8DBD3C2}" type="presParOf" srcId="{A3AE0F1A-101B-4700-87C6-6BAC656A4603}" destId="{949BC216-7555-4FBB-A28F-9069338B011A}" srcOrd="4" destOrd="0" presId="urn:microsoft.com/office/officeart/2005/8/layout/target1"/>
    <dgm:cxn modelId="{C10AA4F7-38E4-41D8-87FC-7CE1A1D7B891}" type="presParOf" srcId="{A3AE0F1A-101B-4700-87C6-6BAC656A4603}" destId="{B67D19BD-2818-480E-8C96-863CCDEA994E}" srcOrd="5" destOrd="0" presId="urn:microsoft.com/office/officeart/2005/8/layout/target1"/>
    <dgm:cxn modelId="{28CC29CC-01E1-4E25-8DB8-A33F97D455B1}" type="presParOf" srcId="{A3AE0F1A-101B-4700-87C6-6BAC656A4603}" destId="{FC964435-1343-4146-B26D-DBDA2704223A}" srcOrd="6" destOrd="0" presId="urn:microsoft.com/office/officeart/2005/8/layout/target1"/>
    <dgm:cxn modelId="{6B147163-4632-40F0-A884-359CAEFC77C3}" type="presParOf" srcId="{A3AE0F1A-101B-4700-87C6-6BAC656A4603}" destId="{99B30CEE-E4F3-4950-A6C4-C918D55199B6}" srcOrd="7" destOrd="0" presId="urn:microsoft.com/office/officeart/2005/8/layout/target1"/>
    <dgm:cxn modelId="{7E9DBEEF-F174-49F4-8CA0-8FB9D9DE7A4D}" type="presParOf" srcId="{A3AE0F1A-101B-4700-87C6-6BAC656A4603}" destId="{1B2A6289-A482-4EE5-AE5E-2A97D679F098}" srcOrd="8" destOrd="0" presId="urn:microsoft.com/office/officeart/2005/8/layout/target1"/>
    <dgm:cxn modelId="{BB3ACDCB-C25C-4B49-8D7A-E164BF1DAB13}" type="presParOf" srcId="{A3AE0F1A-101B-4700-87C6-6BAC656A4603}" destId="{9BA39A1E-07E9-4A57-9DF1-3144AA630B5B}" srcOrd="9" destOrd="0" presId="urn:microsoft.com/office/officeart/2005/8/layout/target1"/>
    <dgm:cxn modelId="{242B8F56-F65D-409B-9958-9D1425D7EB26}" type="presParOf" srcId="{A3AE0F1A-101B-4700-87C6-6BAC656A4603}" destId="{27F43434-C1AE-4AA1-843E-BB0EF999498F}" srcOrd="10" destOrd="0" presId="urn:microsoft.com/office/officeart/2005/8/layout/target1"/>
    <dgm:cxn modelId="{76DE93D0-9F7C-49E2-A891-D5EB86D5ED6F}" type="presParOf" srcId="{A3AE0F1A-101B-4700-87C6-6BAC656A4603}" destId="{97C6E6C5-B389-4E09-BFC6-8A67F5591A29}" srcOrd="11" destOrd="0" presId="urn:microsoft.com/office/officeart/2005/8/layout/target1"/>
    <dgm:cxn modelId="{7FBDCA7D-F0E2-4CEA-BBC1-7BF91F9E05CC}" type="presParOf" srcId="{A3AE0F1A-101B-4700-87C6-6BAC656A4603}" destId="{120EC222-9DBC-4B2A-AA6F-0E8B303568FA}" srcOrd="12" destOrd="0" presId="urn:microsoft.com/office/officeart/2005/8/layout/target1"/>
    <dgm:cxn modelId="{30662A70-45F9-490B-A3D5-40DCB126FB27}" type="presParOf" srcId="{A3AE0F1A-101B-4700-87C6-6BAC656A4603}" destId="{9F51CC07-8302-41E5-BF24-59E733765579}" srcOrd="13" destOrd="0" presId="urn:microsoft.com/office/officeart/2005/8/layout/target1"/>
    <dgm:cxn modelId="{2F7A7E2D-4BFD-4FA0-BA07-6CBD71BDCB80}" type="presParOf" srcId="{A3AE0F1A-101B-4700-87C6-6BAC656A4603}" destId="{80030937-0D02-4FFA-B1BE-6C01C971F32B}" srcOrd="14" destOrd="0" presId="urn:microsoft.com/office/officeart/2005/8/layout/target1"/>
    <dgm:cxn modelId="{500D2FF1-6BC7-40E2-8B53-35D6D07AD404}" type="presParOf" srcId="{A3AE0F1A-101B-4700-87C6-6BAC656A4603}" destId="{08E6DB0C-08AF-4CBA-A45C-A715333C5862}" srcOrd="15" destOrd="0" presId="urn:microsoft.com/office/officeart/2005/8/layout/target1"/>
    <dgm:cxn modelId="{16A55337-6E27-49E2-A0A9-8436F6E927BF}" type="presParOf" srcId="{A3AE0F1A-101B-4700-87C6-6BAC656A4603}" destId="{7FC0E7F3-3176-4E82-B47D-661F3EBE4DAA}" srcOrd="16" destOrd="0" presId="urn:microsoft.com/office/officeart/2005/8/layout/target1"/>
    <dgm:cxn modelId="{298FBD6F-0719-421F-8A64-5F24426120C6}" type="presParOf" srcId="{A3AE0F1A-101B-4700-87C6-6BAC656A4603}" destId="{FFD906D9-90E9-4B92-B77C-A0290A24F2C7}" srcOrd="17" destOrd="0" presId="urn:microsoft.com/office/officeart/2005/8/layout/target1"/>
    <dgm:cxn modelId="{160805D0-8A93-4E44-BD95-E1E54D1D9DBE}" type="presParOf" srcId="{A3AE0F1A-101B-4700-87C6-6BAC656A4603}" destId="{BC18F944-C9F2-4109-8D62-66554EDE84CC}" srcOrd="18" destOrd="0" presId="urn:microsoft.com/office/officeart/2005/8/layout/target1"/>
    <dgm:cxn modelId="{CACEF9C9-8F45-4C2F-82B5-9B6BBD6957C6}" type="presParOf" srcId="{A3AE0F1A-101B-4700-87C6-6BAC656A4603}" destId="{6123CDB0-F4C4-447E-8960-C45758616C87}" srcOrd="19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1CA39-712B-42F5-9FB8-E90E552B3793}">
      <dsp:nvSpPr>
        <dsp:cNvPr id="0" name=""/>
        <dsp:cNvSpPr/>
      </dsp:nvSpPr>
      <dsp:spPr>
        <a:xfrm>
          <a:off x="3596620" y="617148"/>
          <a:ext cx="1851447" cy="1851447"/>
        </a:xfrm>
        <a:prstGeom prst="ellipse">
          <a:avLst/>
        </a:prstGeom>
        <a:solidFill>
          <a:srgbClr val="DFC2A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B86EC-E403-4775-859A-8FCA56F961C2}">
      <dsp:nvSpPr>
        <dsp:cNvPr id="0" name=""/>
        <dsp:cNvSpPr/>
      </dsp:nvSpPr>
      <dsp:spPr>
        <a:xfrm>
          <a:off x="3966909" y="987438"/>
          <a:ext cx="1110868" cy="1110868"/>
        </a:xfrm>
        <a:prstGeom prst="ellipse">
          <a:avLst/>
        </a:prstGeom>
        <a:solidFill>
          <a:srgbClr val="F7F0E9">
            <a:alpha val="22745"/>
          </a:srgb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547BB-31DF-427E-9B4B-8BACD10D0998}">
      <dsp:nvSpPr>
        <dsp:cNvPr id="0" name=""/>
        <dsp:cNvSpPr/>
      </dsp:nvSpPr>
      <dsp:spPr>
        <a:xfrm>
          <a:off x="4337199" y="1357727"/>
          <a:ext cx="370289" cy="370289"/>
        </a:xfrm>
        <a:prstGeom prst="ellipse">
          <a:avLst/>
        </a:prstGeom>
        <a:solidFill>
          <a:srgbClr val="FF0000">
            <a:alpha val="4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B932-C50C-49C9-9B49-9C865464700E}">
      <dsp:nvSpPr>
        <dsp:cNvPr id="0" name=""/>
        <dsp:cNvSpPr/>
      </dsp:nvSpPr>
      <dsp:spPr>
        <a:xfrm>
          <a:off x="5670748" y="0"/>
          <a:ext cx="2323519" cy="54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EC553A"/>
              </a:solidFill>
            </a:rPr>
            <a:t>15</a:t>
          </a:r>
          <a:r>
            <a:rPr lang="ru-RU" sz="1900" kern="1200" dirty="0">
              <a:solidFill>
                <a:srgbClr val="EC553A"/>
              </a:solidFill>
            </a:rPr>
            <a:t> </a:t>
          </a:r>
          <a:r>
            <a:rPr lang="ru-RU" sz="1800" b="0" kern="1200" dirty="0">
              <a:solidFill>
                <a:srgbClr val="724232"/>
              </a:solidFill>
            </a:rPr>
            <a:t>форумов</a:t>
          </a:r>
          <a:endParaRPr lang="ru-RU" sz="1900" b="0" kern="1200" dirty="0">
            <a:solidFill>
              <a:srgbClr val="724232"/>
            </a:solidFill>
          </a:endParaRPr>
        </a:p>
      </dsp:txBody>
      <dsp:txXfrm>
        <a:off x="5670748" y="0"/>
        <a:ext cx="2323519" cy="540005"/>
      </dsp:txXfrm>
    </dsp:sp>
    <dsp:sp modelId="{C726F108-0B74-49DE-90C2-97A24BA90CFD}">
      <dsp:nvSpPr>
        <dsp:cNvPr id="0" name=""/>
        <dsp:cNvSpPr/>
      </dsp:nvSpPr>
      <dsp:spPr>
        <a:xfrm>
          <a:off x="5525210" y="270002"/>
          <a:ext cx="2314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FFD1E-736D-4A6B-8463-A3E68DFA7661}">
      <dsp:nvSpPr>
        <dsp:cNvPr id="0" name=""/>
        <dsp:cNvSpPr/>
      </dsp:nvSpPr>
      <dsp:spPr>
        <a:xfrm rot="5400000">
          <a:off x="4387033" y="405621"/>
          <a:ext cx="1272561" cy="1001941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5AB9C-7955-4497-B93E-631118FE1896}">
      <dsp:nvSpPr>
        <dsp:cNvPr id="0" name=""/>
        <dsp:cNvSpPr/>
      </dsp:nvSpPr>
      <dsp:spPr>
        <a:xfrm>
          <a:off x="5671257" y="540761"/>
          <a:ext cx="4304068" cy="54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EC553A"/>
              </a:solidFill>
            </a:rPr>
            <a:t>529</a:t>
          </a:r>
          <a:r>
            <a:rPr lang="ru-RU" sz="1600" kern="1200" dirty="0">
              <a:solidFill>
                <a:srgbClr val="724232"/>
              </a:solidFill>
            </a:rPr>
            <a:t> обучающих мероприятий/проектов</a:t>
          </a:r>
        </a:p>
      </dsp:txBody>
      <dsp:txXfrm>
        <a:off x="5671257" y="540761"/>
        <a:ext cx="4304068" cy="540005"/>
      </dsp:txXfrm>
    </dsp:sp>
    <dsp:sp modelId="{C647D99B-E0EE-4B01-BDB1-FAE3724001B0}">
      <dsp:nvSpPr>
        <dsp:cNvPr id="0" name=""/>
        <dsp:cNvSpPr/>
      </dsp:nvSpPr>
      <dsp:spPr>
        <a:xfrm>
          <a:off x="5525210" y="810008"/>
          <a:ext cx="2314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929B8-8D3A-4438-AEE9-A0C442028811}">
      <dsp:nvSpPr>
        <dsp:cNvPr id="0" name=""/>
        <dsp:cNvSpPr/>
      </dsp:nvSpPr>
      <dsp:spPr>
        <a:xfrm rot="5400000">
          <a:off x="4660183" y="937202"/>
          <a:ext cx="991635" cy="736567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4E49-F397-48CE-A253-5F683D722256}">
      <dsp:nvSpPr>
        <dsp:cNvPr id="0" name=""/>
        <dsp:cNvSpPr/>
      </dsp:nvSpPr>
      <dsp:spPr>
        <a:xfrm>
          <a:off x="5687013" y="881720"/>
          <a:ext cx="6730685" cy="103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EC553A"/>
              </a:solidFill>
            </a:rPr>
            <a:t>2</a:t>
          </a:r>
          <a:r>
            <a:rPr lang="en-US" sz="3200" b="1" kern="1200">
              <a:solidFill>
                <a:srgbClr val="EC553A"/>
              </a:solidFill>
            </a:rPr>
            <a:t>7 023</a:t>
          </a:r>
          <a:r>
            <a:rPr lang="ru-RU" sz="1600" kern="1200">
              <a:solidFill>
                <a:srgbClr val="EC553A"/>
              </a:solidFill>
            </a:rPr>
            <a:t> </a:t>
          </a:r>
          <a:r>
            <a:rPr lang="ru-RU" sz="1800" b="1" kern="1200" dirty="0">
              <a:solidFill>
                <a:srgbClr val="724232"/>
              </a:solidFill>
            </a:rPr>
            <a:t>МСП</a:t>
          </a:r>
          <a:r>
            <a:rPr lang="ru-RU" sz="1600" kern="1200" dirty="0">
              <a:solidFill>
                <a:srgbClr val="724232"/>
              </a:solidFill>
            </a:rPr>
            <a:t> и </a:t>
          </a:r>
          <a:r>
            <a:rPr lang="ru-RU" sz="1800" b="1" kern="1200" dirty="0">
              <a:solidFill>
                <a:srgbClr val="724232"/>
              </a:solidFill>
            </a:rPr>
            <a:t>ФЛ</a:t>
          </a:r>
          <a:r>
            <a:rPr lang="ru-RU" sz="1600" kern="1200" dirty="0">
              <a:solidFill>
                <a:srgbClr val="724232"/>
              </a:solidFill>
            </a:rPr>
            <a:t> воспользовались услугами Центра «Мой бизнес»</a:t>
          </a:r>
        </a:p>
      </dsp:txBody>
      <dsp:txXfrm>
        <a:off x="5687013" y="881720"/>
        <a:ext cx="6730685" cy="1030643"/>
      </dsp:txXfrm>
    </dsp:sp>
    <dsp:sp modelId="{2749E309-18B1-4931-9362-2BA903F4C04F}">
      <dsp:nvSpPr>
        <dsp:cNvPr id="0" name=""/>
        <dsp:cNvSpPr/>
      </dsp:nvSpPr>
      <dsp:spPr>
        <a:xfrm>
          <a:off x="5525210" y="1350013"/>
          <a:ext cx="2314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30D7C-6B82-4ACE-9742-951DE4475983}">
      <dsp:nvSpPr>
        <dsp:cNvPr id="0" name=""/>
        <dsp:cNvSpPr/>
      </dsp:nvSpPr>
      <dsp:spPr>
        <a:xfrm rot="5400000">
          <a:off x="4933673" y="1468351"/>
          <a:ext cx="708487" cy="471193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E7F3-3176-4E82-B47D-661F3EBE4DAA}">
      <dsp:nvSpPr>
        <dsp:cNvPr id="0" name=""/>
        <dsp:cNvSpPr/>
      </dsp:nvSpPr>
      <dsp:spPr>
        <a:xfrm>
          <a:off x="235092" y="1690548"/>
          <a:ext cx="5813439" cy="5813439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EC222-9DBC-4B2A-AA6F-0E8B303568FA}">
      <dsp:nvSpPr>
        <dsp:cNvPr id="0" name=""/>
        <dsp:cNvSpPr/>
      </dsp:nvSpPr>
      <dsp:spPr>
        <a:xfrm>
          <a:off x="880868" y="2336324"/>
          <a:ext cx="4521886" cy="4521886"/>
        </a:xfrm>
        <a:prstGeom prst="ellipse">
          <a:avLst/>
        </a:prstGeom>
        <a:solidFill>
          <a:schemeClr val="bg1">
            <a:lumMod val="9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A6289-A482-4EE5-AE5E-2A97D679F098}">
      <dsp:nvSpPr>
        <dsp:cNvPr id="0" name=""/>
        <dsp:cNvSpPr/>
      </dsp:nvSpPr>
      <dsp:spPr>
        <a:xfrm>
          <a:off x="1526644" y="2982100"/>
          <a:ext cx="3230334" cy="3230334"/>
        </a:xfrm>
        <a:prstGeom prst="ellipse">
          <a:avLst/>
        </a:prstGeom>
        <a:solidFill>
          <a:srgbClr val="E7D1BB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BC216-7555-4FBB-A28F-9069338B011A}">
      <dsp:nvSpPr>
        <dsp:cNvPr id="0" name=""/>
        <dsp:cNvSpPr/>
      </dsp:nvSpPr>
      <dsp:spPr>
        <a:xfrm>
          <a:off x="2172905" y="3628361"/>
          <a:ext cx="1937813" cy="1937813"/>
        </a:xfrm>
        <a:prstGeom prst="ellipse">
          <a:avLst/>
        </a:prstGeom>
        <a:solidFill>
          <a:srgbClr val="F7F0E9"/>
        </a:solidFill>
        <a:ln w="25400" cap="flat" cmpd="sng" algn="ctr">
          <a:solidFill>
            <a:srgbClr val="7242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8D1B4-B87F-4EB0-BEEE-8F60B141E03E}">
      <dsp:nvSpPr>
        <dsp:cNvPr id="0" name=""/>
        <dsp:cNvSpPr/>
      </dsp:nvSpPr>
      <dsp:spPr>
        <a:xfrm>
          <a:off x="2818681" y="4274137"/>
          <a:ext cx="646260" cy="646260"/>
        </a:xfrm>
        <a:prstGeom prst="ellipse">
          <a:avLst/>
        </a:prstGeom>
        <a:solidFill>
          <a:srgbClr val="EC553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80CCC-6EDF-45F2-8C90-0362825EDC10}">
      <dsp:nvSpPr>
        <dsp:cNvPr id="0" name=""/>
        <dsp:cNvSpPr/>
      </dsp:nvSpPr>
      <dsp:spPr>
        <a:xfrm>
          <a:off x="6987262" y="180526"/>
          <a:ext cx="5811462" cy="10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0" i="1" kern="1200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sp:txBody>
      <dsp:txXfrm>
        <a:off x="6987262" y="180526"/>
        <a:ext cx="5811462" cy="1026265"/>
      </dsp:txXfrm>
    </dsp:sp>
    <dsp:sp modelId="{008F9A33-E867-4045-985D-55F9E3881A43}">
      <dsp:nvSpPr>
        <dsp:cNvPr id="0" name=""/>
        <dsp:cNvSpPr/>
      </dsp:nvSpPr>
      <dsp:spPr>
        <a:xfrm>
          <a:off x="6290757" y="760397"/>
          <a:ext cx="726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5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F9551-8F0A-4600-8CBA-F774F07AF02B}">
      <dsp:nvSpPr>
        <dsp:cNvPr id="0" name=""/>
        <dsp:cNvSpPr/>
      </dsp:nvSpPr>
      <dsp:spPr>
        <a:xfrm rot="5400000">
          <a:off x="2795427" y="1106781"/>
          <a:ext cx="3836869" cy="314410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5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D19BD-2818-480E-8C96-863CCDEA994E}">
      <dsp:nvSpPr>
        <dsp:cNvPr id="0" name=""/>
        <dsp:cNvSpPr/>
      </dsp:nvSpPr>
      <dsp:spPr>
        <a:xfrm>
          <a:off x="4613054" y="1395925"/>
          <a:ext cx="8185670" cy="10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sp:txBody>
      <dsp:txXfrm>
        <a:off x="4613054" y="1395925"/>
        <a:ext cx="8185670" cy="1026265"/>
      </dsp:txXfrm>
    </dsp:sp>
    <dsp:sp modelId="{FC964435-1343-4146-B26D-DBDA2704223A}">
      <dsp:nvSpPr>
        <dsp:cNvPr id="0" name=""/>
        <dsp:cNvSpPr/>
      </dsp:nvSpPr>
      <dsp:spPr>
        <a:xfrm>
          <a:off x="6290757" y="1845573"/>
          <a:ext cx="726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5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30CEE-E4F3-4950-A6C4-C918D55199B6}">
      <dsp:nvSpPr>
        <dsp:cNvPr id="0" name=""/>
        <dsp:cNvSpPr/>
      </dsp:nvSpPr>
      <dsp:spPr>
        <a:xfrm rot="5400000">
          <a:off x="3359234" y="2109503"/>
          <a:ext cx="3194678" cy="26644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5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39A1E-07E9-4A57-9DF1-3144AA630B5B}">
      <dsp:nvSpPr>
        <dsp:cNvPr id="0" name=""/>
        <dsp:cNvSpPr/>
      </dsp:nvSpPr>
      <dsp:spPr>
        <a:xfrm>
          <a:off x="4998194" y="2704815"/>
          <a:ext cx="7800530" cy="10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sp:txBody>
      <dsp:txXfrm>
        <a:off x="4998194" y="2704815"/>
        <a:ext cx="7800530" cy="1026265"/>
      </dsp:txXfrm>
    </dsp:sp>
    <dsp:sp modelId="{27F43434-C1AE-4AA1-843E-BB0EF999498F}">
      <dsp:nvSpPr>
        <dsp:cNvPr id="0" name=""/>
        <dsp:cNvSpPr/>
      </dsp:nvSpPr>
      <dsp:spPr>
        <a:xfrm>
          <a:off x="6290757" y="2930748"/>
          <a:ext cx="726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5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6E6C5-B389-4E09-BFC6-8A67F5591A29}">
      <dsp:nvSpPr>
        <dsp:cNvPr id="0" name=""/>
        <dsp:cNvSpPr/>
      </dsp:nvSpPr>
      <dsp:spPr>
        <a:xfrm rot="5400000">
          <a:off x="3912092" y="3071239"/>
          <a:ext cx="2519156" cy="22381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5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1CC07-8302-41E5-BF24-59E733765579}">
      <dsp:nvSpPr>
        <dsp:cNvPr id="0" name=""/>
        <dsp:cNvSpPr/>
      </dsp:nvSpPr>
      <dsp:spPr>
        <a:xfrm>
          <a:off x="5284390" y="4200693"/>
          <a:ext cx="7514334" cy="10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 dirty="0">
            <a:solidFill>
              <a:srgbClr val="724232"/>
            </a:solidFill>
            <a:latin typeface="+mn-lt"/>
            <a:cs typeface="Arial" panose="020B0604020202020204" pitchFamily="34" charset="0"/>
          </a:endParaRPr>
        </a:p>
      </dsp:txBody>
      <dsp:txXfrm>
        <a:off x="5284390" y="4200693"/>
        <a:ext cx="7514334" cy="1026265"/>
      </dsp:txXfrm>
    </dsp:sp>
    <dsp:sp modelId="{80030937-0D02-4FFA-B1BE-6C01C971F32B}">
      <dsp:nvSpPr>
        <dsp:cNvPr id="0" name=""/>
        <dsp:cNvSpPr/>
      </dsp:nvSpPr>
      <dsp:spPr>
        <a:xfrm>
          <a:off x="6807510" y="4263670"/>
          <a:ext cx="600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6DB0C-08AF-4CBA-A45C-A715333C5862}">
      <dsp:nvSpPr>
        <dsp:cNvPr id="0" name=""/>
        <dsp:cNvSpPr/>
      </dsp:nvSpPr>
      <dsp:spPr>
        <a:xfrm rot="5400000">
          <a:off x="4858169" y="3881492"/>
          <a:ext cx="1617143" cy="23476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906D9-90E9-4B92-B77C-A0290A24F2C7}">
      <dsp:nvSpPr>
        <dsp:cNvPr id="0" name=""/>
        <dsp:cNvSpPr/>
      </dsp:nvSpPr>
      <dsp:spPr>
        <a:xfrm>
          <a:off x="7017437" y="4510453"/>
          <a:ext cx="2906719" cy="10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78740" rIns="78740" bIns="7874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200" kern="1200"/>
        </a:p>
      </dsp:txBody>
      <dsp:txXfrm>
        <a:off x="7017437" y="4510453"/>
        <a:ext cx="2906719" cy="1026265"/>
      </dsp:txXfrm>
    </dsp:sp>
    <dsp:sp modelId="{BC18F944-C9F2-4109-8D62-66554EDE84CC}">
      <dsp:nvSpPr>
        <dsp:cNvPr id="0" name=""/>
        <dsp:cNvSpPr/>
      </dsp:nvSpPr>
      <dsp:spPr>
        <a:xfrm>
          <a:off x="6290757" y="5023586"/>
          <a:ext cx="726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3CDB0-F4C4-447E-8960-C45758616C87}">
      <dsp:nvSpPr>
        <dsp:cNvPr id="0" name=""/>
        <dsp:cNvSpPr/>
      </dsp:nvSpPr>
      <dsp:spPr>
        <a:xfrm rot="5400000">
          <a:off x="4982733" y="5072031"/>
          <a:ext cx="1356469" cy="125957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018" cy="341026"/>
          </a:xfrm>
          <a:prstGeom prst="rect">
            <a:avLst/>
          </a:prstGeom>
        </p:spPr>
        <p:txBody>
          <a:bodyPr vert="horz" lIns="83777" tIns="41889" rIns="83777" bIns="4188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322" y="0"/>
            <a:ext cx="4301543" cy="341026"/>
          </a:xfrm>
          <a:prstGeom prst="rect">
            <a:avLst/>
          </a:prstGeom>
        </p:spPr>
        <p:txBody>
          <a:bodyPr vert="horz" lIns="83777" tIns="41889" rIns="83777" bIns="41889" rtlCol="0"/>
          <a:lstStyle>
            <a:lvl1pPr algn="r">
              <a:defRPr sz="1100"/>
            </a:lvl1pPr>
          </a:lstStyle>
          <a:p>
            <a:fld id="{65603934-84E1-4BE9-A258-FC1DA4BEB369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50900"/>
            <a:ext cx="324008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77" tIns="41889" rIns="83777" bIns="418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571" y="3271845"/>
            <a:ext cx="7942671" cy="2676834"/>
          </a:xfrm>
          <a:prstGeom prst="rect">
            <a:avLst/>
          </a:prstGeom>
        </p:spPr>
        <p:txBody>
          <a:bodyPr vert="horz" lIns="83777" tIns="41889" rIns="83777" bIns="418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3018" cy="341025"/>
          </a:xfrm>
          <a:prstGeom prst="rect">
            <a:avLst/>
          </a:prstGeom>
        </p:spPr>
        <p:txBody>
          <a:bodyPr vert="horz" lIns="83777" tIns="41889" rIns="83777" bIns="4188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322" y="6456650"/>
            <a:ext cx="4301543" cy="341025"/>
          </a:xfrm>
          <a:prstGeom prst="rect">
            <a:avLst/>
          </a:prstGeom>
        </p:spPr>
        <p:txBody>
          <a:bodyPr vert="horz" lIns="83777" tIns="41889" rIns="83777" bIns="41889" rtlCol="0" anchor="b"/>
          <a:lstStyle>
            <a:lvl1pPr algn="r">
              <a:defRPr sz="1100"/>
            </a:lvl1pPr>
          </a:lstStyle>
          <a:p>
            <a:fld id="{35EE1BFB-66FA-452B-B305-BB423736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7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EC55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FC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7394" y="0"/>
            <a:ext cx="4114605" cy="44266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EC55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6326" y="2589596"/>
            <a:ext cx="4091304" cy="435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5141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EC55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FC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408" y="790674"/>
            <a:ext cx="3709670" cy="734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rgbClr val="EC55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696" y="3729585"/>
            <a:ext cx="9736455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4.png"/><Relationship Id="rId7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49.sv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0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0.svg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11" Type="http://schemas.microsoft.com/office/2007/relationships/diagramDrawing" Target="../diagrams/drawing1.xml"/><Relationship Id="rId5" Type="http://schemas.openxmlformats.org/officeDocument/2006/relationships/image" Target="../media/image8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chart" Target="../charts/chart3.xml"/><Relationship Id="rId7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chart" Target="../charts/chart5.xml"/><Relationship Id="rId10" Type="http://schemas.openxmlformats.org/officeDocument/2006/relationships/image" Target="../media/image15.svg"/><Relationship Id="rId4" Type="http://schemas.openxmlformats.org/officeDocument/2006/relationships/chart" Target="../charts/chart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5.svg"/><Relationship Id="rId5" Type="http://schemas.openxmlformats.org/officeDocument/2006/relationships/chart" Target="../charts/chart9.xml"/><Relationship Id="rId10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65544" y="2552663"/>
            <a:ext cx="4926027" cy="377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итоги 2023 года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B13BE2-AD04-973F-C6C5-255F79A2316C}"/>
              </a:ext>
            </a:extLst>
          </p:cNvPr>
          <p:cNvSpPr/>
          <p:nvPr/>
        </p:nvSpPr>
        <p:spPr>
          <a:xfrm>
            <a:off x="0" y="0"/>
            <a:ext cx="64963" cy="7562850"/>
          </a:xfrm>
          <a:prstGeom prst="rect">
            <a:avLst/>
          </a:prstGeom>
          <a:solidFill>
            <a:srgbClr val="CA9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19200D-4604-ED6C-CE33-CA6E6B5B9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0"/>
          <a:stretch/>
        </p:blipFill>
        <p:spPr>
          <a:xfrm>
            <a:off x="9285142" y="90640"/>
            <a:ext cx="1142356" cy="871602"/>
          </a:xfrm>
          <a:prstGeom prst="rect">
            <a:avLst/>
          </a:prstGeom>
        </p:spPr>
      </p:pic>
      <p:sp>
        <p:nvSpPr>
          <p:cNvPr id="18" name="object 10">
            <a:extLst>
              <a:ext uri="{FF2B5EF4-FFF2-40B4-BE49-F238E27FC236}">
                <a16:creationId xmlns:a16="http://schemas.microsoft.com/office/drawing/2014/main" id="{797653CE-39FA-557A-01AF-7DD67E606034}"/>
              </a:ext>
            </a:extLst>
          </p:cNvPr>
          <p:cNvSpPr txBox="1"/>
          <p:nvPr/>
        </p:nvSpPr>
        <p:spPr>
          <a:xfrm>
            <a:off x="280553" y="0"/>
            <a:ext cx="5447147" cy="6640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ru-RU" sz="3200" b="1" dirty="0">
                <a:ln w="10160">
                  <a:noFill/>
                  <a:prstDash val="solid"/>
                </a:ln>
                <a:solidFill>
                  <a:srgbClr val="CA986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5FBE90B-AE60-7E4B-3E71-50AB810FA6D8}"/>
              </a:ext>
            </a:extLst>
          </p:cNvPr>
          <p:cNvCxnSpPr>
            <a:cxnSpLocks/>
          </p:cNvCxnSpPr>
          <p:nvPr/>
        </p:nvCxnSpPr>
        <p:spPr>
          <a:xfrm>
            <a:off x="432953" y="2333625"/>
            <a:ext cx="2423718" cy="0"/>
          </a:xfrm>
          <a:prstGeom prst="line">
            <a:avLst/>
          </a:prstGeom>
          <a:ln w="19050">
            <a:solidFill>
              <a:srgbClr val="CA9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B5C969-7331-126E-D15D-EB8C19785936}"/>
              </a:ext>
            </a:extLst>
          </p:cNvPr>
          <p:cNvSpPr txBox="1"/>
          <p:nvPr/>
        </p:nvSpPr>
        <p:spPr>
          <a:xfrm>
            <a:off x="801673" y="682942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1BF09A0-F65D-0797-0A69-7A8F42646F1F}"/>
              </a:ext>
            </a:extLst>
          </p:cNvPr>
          <p:cNvGrpSpPr/>
          <p:nvPr/>
        </p:nvGrpSpPr>
        <p:grpSpPr>
          <a:xfrm>
            <a:off x="9795291" y="5872197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49" name="object 3">
              <a:extLst>
                <a:ext uri="{FF2B5EF4-FFF2-40B4-BE49-F238E27FC236}">
                  <a16:creationId xmlns:a16="http://schemas.microsoft.com/office/drawing/2014/main" id="{6B962F6D-862F-C1FF-1F45-0E9E7C01F65D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54A537F6-EB05-7C3C-E5C4-190B514C5F7A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1" name="object 5">
                <a:extLst>
                  <a:ext uri="{FF2B5EF4-FFF2-40B4-BE49-F238E27FC236}">
                    <a16:creationId xmlns:a16="http://schemas.microsoft.com/office/drawing/2014/main" id="{589CC77D-2A33-BCD4-50AD-7F8C6A88AA58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2" name="object 6">
                <a:extLst>
                  <a:ext uri="{FF2B5EF4-FFF2-40B4-BE49-F238E27FC236}">
                    <a16:creationId xmlns:a16="http://schemas.microsoft.com/office/drawing/2014/main" id="{F226F64D-E906-39C1-E769-1C69B4ED6846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71047D43-5E0E-5C4B-4125-78CE872A61B5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63" name="object 3">
            <a:extLst>
              <a:ext uri="{FF2B5EF4-FFF2-40B4-BE49-F238E27FC236}">
                <a16:creationId xmlns:a16="http://schemas.microsoft.com/office/drawing/2014/main" id="{D16DF0FC-1A41-3117-263E-54D26413AC9C}"/>
              </a:ext>
            </a:extLst>
          </p:cNvPr>
          <p:cNvGrpSpPr/>
          <p:nvPr/>
        </p:nvGrpSpPr>
        <p:grpSpPr>
          <a:xfrm>
            <a:off x="5823678" y="6651997"/>
            <a:ext cx="1057364" cy="1061845"/>
            <a:chOff x="9906558" y="6119254"/>
            <a:chExt cx="419744" cy="419739"/>
          </a:xfrm>
          <a:solidFill>
            <a:srgbClr val="F2E6DA">
              <a:alpha val="34000"/>
            </a:srgbClr>
          </a:solidFill>
        </p:grpSpPr>
        <p:sp>
          <p:nvSpPr>
            <p:cNvPr id="66" name="object 5">
              <a:extLst>
                <a:ext uri="{FF2B5EF4-FFF2-40B4-BE49-F238E27FC236}">
                  <a16:creationId xmlns:a16="http://schemas.microsoft.com/office/drawing/2014/main" id="{4166C6F7-779A-C33F-B07E-E9176EBB1B2C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" name="object 6">
              <a:extLst>
                <a:ext uri="{FF2B5EF4-FFF2-40B4-BE49-F238E27FC236}">
                  <a16:creationId xmlns:a16="http://schemas.microsoft.com/office/drawing/2014/main" id="{A4AA21AE-6CCE-0633-3070-457635CDB0B0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E0BBEB5-9C40-853D-38D1-1CD7E497E25D}"/>
              </a:ext>
            </a:extLst>
          </p:cNvPr>
          <p:cNvGrpSpPr/>
          <p:nvPr/>
        </p:nvGrpSpPr>
        <p:grpSpPr>
          <a:xfrm>
            <a:off x="8634095" y="5872195"/>
            <a:ext cx="1062548" cy="1463414"/>
            <a:chOff x="9888855" y="5885180"/>
            <a:chExt cx="421802" cy="578476"/>
          </a:xfrm>
          <a:solidFill>
            <a:schemeClr val="bg1">
              <a:alpha val="34000"/>
            </a:schemeClr>
          </a:solidFill>
        </p:grpSpPr>
        <p:grpSp>
          <p:nvGrpSpPr>
            <p:cNvPr id="69" name="object 3">
              <a:extLst>
                <a:ext uri="{FF2B5EF4-FFF2-40B4-BE49-F238E27FC236}">
                  <a16:creationId xmlns:a16="http://schemas.microsoft.com/office/drawing/2014/main" id="{7E1D71CE-6CAA-B17E-D9AB-F90ADE826567}"/>
                </a:ext>
              </a:extLst>
            </p:cNvPr>
            <p:cNvGrpSpPr/>
            <p:nvPr/>
          </p:nvGrpSpPr>
          <p:grpSpPr>
            <a:xfrm>
              <a:off x="9890913" y="6043917"/>
              <a:ext cx="419744" cy="419739"/>
              <a:chOff x="9906558" y="6119254"/>
              <a:chExt cx="419744" cy="419739"/>
            </a:xfrm>
            <a:grpFill/>
          </p:grpSpPr>
          <p:sp>
            <p:nvSpPr>
              <p:cNvPr id="72" name="object 5">
                <a:extLst>
                  <a:ext uri="{FF2B5EF4-FFF2-40B4-BE49-F238E27FC236}">
                    <a16:creationId xmlns:a16="http://schemas.microsoft.com/office/drawing/2014/main" id="{0A3FFB64-1ABD-2769-AA45-A1E8DAECED82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73" name="object 6">
                <a:extLst>
                  <a:ext uri="{FF2B5EF4-FFF2-40B4-BE49-F238E27FC236}">
                    <a16:creationId xmlns:a16="http://schemas.microsoft.com/office/drawing/2014/main" id="{2DFBF8B6-C910-4917-9D96-C750510C8EE2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70" name="object 10">
              <a:extLst>
                <a:ext uri="{FF2B5EF4-FFF2-40B4-BE49-F238E27FC236}">
                  <a16:creationId xmlns:a16="http://schemas.microsoft.com/office/drawing/2014/main" id="{7CEEF485-481A-7E37-746A-E2FE5DD4E34A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8669C869-AB25-6C26-33EB-2ED22C9E35E7}"/>
              </a:ext>
            </a:extLst>
          </p:cNvPr>
          <p:cNvGrpSpPr/>
          <p:nvPr/>
        </p:nvGrpSpPr>
        <p:grpSpPr>
          <a:xfrm>
            <a:off x="7466918" y="6651997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75" name="object 3">
              <a:extLst>
                <a:ext uri="{FF2B5EF4-FFF2-40B4-BE49-F238E27FC236}">
                  <a16:creationId xmlns:a16="http://schemas.microsoft.com/office/drawing/2014/main" id="{B695EAC8-84FD-F1B6-6CDE-C604DDE74D1F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77" name="object 4">
                <a:extLst>
                  <a:ext uri="{FF2B5EF4-FFF2-40B4-BE49-F238E27FC236}">
                    <a16:creationId xmlns:a16="http://schemas.microsoft.com/office/drawing/2014/main" id="{80BEDABB-A9DA-1E80-A8E8-4977AF23A42B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78" name="object 5">
                <a:extLst>
                  <a:ext uri="{FF2B5EF4-FFF2-40B4-BE49-F238E27FC236}">
                    <a16:creationId xmlns:a16="http://schemas.microsoft.com/office/drawing/2014/main" id="{57C8074F-8337-4988-07F6-C1193C6B743E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79" name="object 6">
                <a:extLst>
                  <a:ext uri="{FF2B5EF4-FFF2-40B4-BE49-F238E27FC236}">
                    <a16:creationId xmlns:a16="http://schemas.microsoft.com/office/drawing/2014/main" id="{8FE7CBF9-0F77-CE75-EC12-8180C0293D2D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76" name="object 10">
              <a:extLst>
                <a:ext uri="{FF2B5EF4-FFF2-40B4-BE49-F238E27FC236}">
                  <a16:creationId xmlns:a16="http://schemas.microsoft.com/office/drawing/2014/main" id="{DDB9168F-4361-27AD-9C2F-5DD042A4B454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80" name="object 10">
            <a:extLst>
              <a:ext uri="{FF2B5EF4-FFF2-40B4-BE49-F238E27FC236}">
                <a16:creationId xmlns:a16="http://schemas.microsoft.com/office/drawing/2014/main" id="{87AE1E65-5600-548E-990C-FEB03A634B6A}"/>
              </a:ext>
            </a:extLst>
          </p:cNvPr>
          <p:cNvSpPr/>
          <p:nvPr/>
        </p:nvSpPr>
        <p:spPr>
          <a:xfrm>
            <a:off x="9803058" y="5495491"/>
            <a:ext cx="651041" cy="653808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C4126656-E38E-250F-E239-A97ED16E3A90}"/>
              </a:ext>
            </a:extLst>
          </p:cNvPr>
          <p:cNvGrpSpPr/>
          <p:nvPr/>
        </p:nvGrpSpPr>
        <p:grpSpPr>
          <a:xfrm>
            <a:off x="9172007" y="6837001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82" name="object 3">
              <a:extLst>
                <a:ext uri="{FF2B5EF4-FFF2-40B4-BE49-F238E27FC236}">
                  <a16:creationId xmlns:a16="http://schemas.microsoft.com/office/drawing/2014/main" id="{DE21A09B-88A8-D625-7D0D-66C92DFFA776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84" name="object 4">
                <a:extLst>
                  <a:ext uri="{FF2B5EF4-FFF2-40B4-BE49-F238E27FC236}">
                    <a16:creationId xmlns:a16="http://schemas.microsoft.com/office/drawing/2014/main" id="{5A63F637-33F6-F643-0396-C50B313E1455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85" name="object 5">
                <a:extLst>
                  <a:ext uri="{FF2B5EF4-FFF2-40B4-BE49-F238E27FC236}">
                    <a16:creationId xmlns:a16="http://schemas.microsoft.com/office/drawing/2014/main" id="{6A043DA4-E6E5-0523-9EA3-84D0B23C017B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86" name="object 6">
                <a:extLst>
                  <a:ext uri="{FF2B5EF4-FFF2-40B4-BE49-F238E27FC236}">
                    <a16:creationId xmlns:a16="http://schemas.microsoft.com/office/drawing/2014/main" id="{F13C71BC-4557-C3BB-051E-160901D7165C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83" name="object 10">
              <a:extLst>
                <a:ext uri="{FF2B5EF4-FFF2-40B4-BE49-F238E27FC236}">
                  <a16:creationId xmlns:a16="http://schemas.microsoft.com/office/drawing/2014/main" id="{E5EE0708-C1DE-9CA9-4568-54C9A1DFA3F7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0AC2DD-73B8-A176-B68A-3E7A2FF8E78F}"/>
              </a:ext>
            </a:extLst>
          </p:cNvPr>
          <p:cNvGrpSpPr/>
          <p:nvPr/>
        </p:nvGrpSpPr>
        <p:grpSpPr>
          <a:xfrm>
            <a:off x="6265917" y="6210100"/>
            <a:ext cx="1864597" cy="1496914"/>
            <a:chOff x="9728103" y="5873593"/>
            <a:chExt cx="740193" cy="591718"/>
          </a:xfrm>
          <a:solidFill>
            <a:schemeClr val="bg1">
              <a:alpha val="34000"/>
            </a:schemeClr>
          </a:solidFill>
        </p:grpSpPr>
        <p:grpSp>
          <p:nvGrpSpPr>
            <p:cNvPr id="88" name="object 3">
              <a:extLst>
                <a:ext uri="{FF2B5EF4-FFF2-40B4-BE49-F238E27FC236}">
                  <a16:creationId xmlns:a16="http://schemas.microsoft.com/office/drawing/2014/main" id="{C1892ACD-5176-FF78-5972-6C9C0931E754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90" name="object 4">
                <a:extLst>
                  <a:ext uri="{FF2B5EF4-FFF2-40B4-BE49-F238E27FC236}">
                    <a16:creationId xmlns:a16="http://schemas.microsoft.com/office/drawing/2014/main" id="{D8CD74E3-E13D-9386-288B-1BCB9D547F0E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120EC33F-CE2D-1F28-A3C9-FD2CD668B23A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92" name="object 6">
                <a:extLst>
                  <a:ext uri="{FF2B5EF4-FFF2-40B4-BE49-F238E27FC236}">
                    <a16:creationId xmlns:a16="http://schemas.microsoft.com/office/drawing/2014/main" id="{6F1F3D9A-7C43-1DF0-DEED-F434796F519D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89" name="object 10">
              <a:extLst>
                <a:ext uri="{FF2B5EF4-FFF2-40B4-BE49-F238E27FC236}">
                  <a16:creationId xmlns:a16="http://schemas.microsoft.com/office/drawing/2014/main" id="{07846A8D-80DD-3681-455F-960D8F8E09E7}"/>
                </a:ext>
              </a:extLst>
            </p:cNvPr>
            <p:cNvSpPr/>
            <p:nvPr/>
          </p:nvSpPr>
          <p:spPr>
            <a:xfrm>
              <a:off x="10209851" y="587359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93" name="object 10">
            <a:extLst>
              <a:ext uri="{FF2B5EF4-FFF2-40B4-BE49-F238E27FC236}">
                <a16:creationId xmlns:a16="http://schemas.microsoft.com/office/drawing/2014/main" id="{313CBCA6-AEFF-396E-81F4-89CD444DCA23}"/>
              </a:ext>
            </a:extLst>
          </p:cNvPr>
          <p:cNvSpPr/>
          <p:nvPr/>
        </p:nvSpPr>
        <p:spPr>
          <a:xfrm>
            <a:off x="5871444" y="7054366"/>
            <a:ext cx="651041" cy="653808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noFill/>
          <a:ln w="3175">
            <a:solidFill>
              <a:schemeClr val="bg1">
                <a:alpha val="59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07211672-3198-DEA9-9761-D5DDAEE36ED4}"/>
              </a:ext>
            </a:extLst>
          </p:cNvPr>
          <p:cNvSpPr/>
          <p:nvPr/>
        </p:nvSpPr>
        <p:spPr>
          <a:xfrm>
            <a:off x="514528" y="6433812"/>
            <a:ext cx="1251300" cy="1212795"/>
          </a:xfrm>
          <a:prstGeom prst="ellipse">
            <a:avLst/>
          </a:prstGeom>
          <a:noFill/>
          <a:ln w="76200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02B0C0B-8082-2BF4-9942-6E85AAF7A2A0}"/>
              </a:ext>
            </a:extLst>
          </p:cNvPr>
          <p:cNvSpPr/>
          <p:nvPr/>
        </p:nvSpPr>
        <p:spPr>
          <a:xfrm>
            <a:off x="2856672" y="6995185"/>
            <a:ext cx="763000" cy="718657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9" y="0"/>
                </a:moveTo>
                <a:lnTo>
                  <a:pt x="258188" y="129091"/>
                </a:lnTo>
                <a:lnTo>
                  <a:pt x="129099" y="258184"/>
                </a:lnTo>
                <a:lnTo>
                  <a:pt x="0" y="129091"/>
                </a:lnTo>
                <a:lnTo>
                  <a:pt x="129099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 w="3175">
            <a:noFill/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456796" y="73978"/>
            <a:ext cx="8690504" cy="764312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i="0" dirty="0">
                <a:solidFill>
                  <a:srgbClr val="724232"/>
                </a:solidFill>
                <a:effectLst/>
                <a:latin typeface="Arial" panose="020B0604020202020204" pitchFamily="34" charset="0"/>
              </a:rPr>
              <a:t>УСЛУГИ ПО ОРГАНИЗАЦИИ СЕРТИФИКАЦИИ </a:t>
            </a:r>
          </a:p>
          <a:p>
            <a:pPr marL="12700">
              <a:spcBef>
                <a:spcPts val="100"/>
              </a:spcBef>
            </a:pPr>
            <a:r>
              <a:rPr lang="ru-RU" sz="2400" b="1" i="0" dirty="0">
                <a:solidFill>
                  <a:srgbClr val="724232"/>
                </a:solidFill>
                <a:effectLst/>
                <a:latin typeface="Arial" panose="020B0604020202020204" pitchFamily="34" charset="0"/>
              </a:rPr>
              <a:t>ТОВАРОВ, РАБОТ И УСЛУГ </a:t>
            </a:r>
            <a:r>
              <a:rPr lang="ru-RU" sz="2000" b="1" i="0" dirty="0">
                <a:solidFill>
                  <a:srgbClr val="724232"/>
                </a:solidFill>
                <a:effectLst/>
                <a:latin typeface="Arial" panose="020B0604020202020204" pitchFamily="34" charset="0"/>
              </a:rPr>
              <a:t>(декларирование, патентование)</a:t>
            </a:r>
            <a:endParaRPr lang="ru-RU" sz="2400" b="1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9493183" y="-545138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10004794" y="-1079423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10321071" y="717806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7429967-8B35-87FF-40B3-16FBB8540862}"/>
              </a:ext>
            </a:extLst>
          </p:cNvPr>
          <p:cNvGrpSpPr/>
          <p:nvPr/>
        </p:nvGrpSpPr>
        <p:grpSpPr>
          <a:xfrm>
            <a:off x="486144" y="1038225"/>
            <a:ext cx="3064880" cy="2554562"/>
            <a:chOff x="902064" y="1744456"/>
            <a:chExt cx="3064880" cy="25545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3C69A7-2E5E-A8CD-B035-33FFD6915598}"/>
                </a:ext>
              </a:extLst>
            </p:cNvPr>
            <p:cNvSpPr txBox="1"/>
            <p:nvPr/>
          </p:nvSpPr>
          <p:spPr>
            <a:xfrm>
              <a:off x="902064" y="1744456"/>
              <a:ext cx="9860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24232"/>
                  </a:solidFill>
                </a:rPr>
                <a:t>2020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18B1AC5-1061-543C-2D1D-DE8A75C4450D}"/>
                </a:ext>
              </a:extLst>
            </p:cNvPr>
            <p:cNvSpPr/>
            <p:nvPr/>
          </p:nvSpPr>
          <p:spPr>
            <a:xfrm>
              <a:off x="963793" y="2165809"/>
              <a:ext cx="1979428" cy="369332"/>
            </a:xfrm>
            <a:prstGeom prst="rect">
              <a:avLst/>
            </a:prstGeom>
            <a:solidFill>
              <a:srgbClr val="F7F0E9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196E107-422F-06FD-6281-AD4F92F5B261}"/>
                </a:ext>
              </a:extLst>
            </p:cNvPr>
            <p:cNvSpPr/>
            <p:nvPr/>
          </p:nvSpPr>
          <p:spPr>
            <a:xfrm>
              <a:off x="1243900" y="2245757"/>
              <a:ext cx="1979428" cy="369332"/>
            </a:xfrm>
            <a:prstGeom prst="rect">
              <a:avLst/>
            </a:prstGeom>
            <a:solidFill>
              <a:srgbClr val="E7D1B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01E1A3E-1154-BF8E-3671-3EF77D6A5391}"/>
                </a:ext>
              </a:extLst>
            </p:cNvPr>
            <p:cNvSpPr/>
            <p:nvPr/>
          </p:nvSpPr>
          <p:spPr>
            <a:xfrm>
              <a:off x="1022795" y="2795017"/>
              <a:ext cx="381000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7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E324C8-F58C-4869-2F10-808431B47825}"/>
                </a:ext>
              </a:extLst>
            </p:cNvPr>
            <p:cNvSpPr txBox="1"/>
            <p:nvPr/>
          </p:nvSpPr>
          <p:spPr>
            <a:xfrm>
              <a:off x="1456796" y="2718073"/>
              <a:ext cx="1680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сертификатов </a:t>
              </a:r>
            </a:p>
            <a:p>
              <a:r>
                <a:rPr lang="ru-RU" sz="1400" dirty="0">
                  <a:solidFill>
                    <a:srgbClr val="724232"/>
                  </a:solidFill>
                </a:rPr>
                <a:t>соответствия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F0B6D08-0761-65C3-1548-4BE48E1CAB30}"/>
                </a:ext>
              </a:extLst>
            </p:cNvPr>
            <p:cNvSpPr/>
            <p:nvPr/>
          </p:nvSpPr>
          <p:spPr>
            <a:xfrm>
              <a:off x="1012715" y="3346161"/>
              <a:ext cx="381000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66084B-B44D-A1AE-D67E-E1822F911C5A}"/>
                </a:ext>
              </a:extLst>
            </p:cNvPr>
            <p:cNvSpPr txBox="1"/>
            <p:nvPr/>
          </p:nvSpPr>
          <p:spPr>
            <a:xfrm>
              <a:off x="1456796" y="3406211"/>
              <a:ext cx="1680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декларации</a:t>
              </a: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CC9AAF1B-5D02-76E8-38FA-AE2107CE500E}"/>
                </a:ext>
              </a:extLst>
            </p:cNvPr>
            <p:cNvCxnSpPr/>
            <p:nvPr/>
          </p:nvCxnSpPr>
          <p:spPr>
            <a:xfrm>
              <a:off x="1419220" y="3857625"/>
              <a:ext cx="1680104" cy="0"/>
            </a:xfrm>
            <a:prstGeom prst="line">
              <a:avLst/>
            </a:prstGeom>
            <a:ln w="19050">
              <a:solidFill>
                <a:srgbClr val="EC55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556D4D-5685-564E-24FE-C2F8D935C16B}"/>
                </a:ext>
              </a:extLst>
            </p:cNvPr>
            <p:cNvSpPr txBox="1"/>
            <p:nvPr/>
          </p:nvSpPr>
          <p:spPr>
            <a:xfrm>
              <a:off x="1698961" y="3929686"/>
              <a:ext cx="2267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24232"/>
                  </a:solidFill>
                </a:rPr>
                <a:t>833,8</a:t>
              </a:r>
              <a:r>
                <a:rPr lang="ru-RU" sz="1400" dirty="0">
                  <a:solidFill>
                    <a:srgbClr val="724232"/>
                  </a:solidFill>
                </a:rPr>
                <a:t> </a:t>
              </a:r>
              <a:r>
                <a:rPr lang="ru-RU" sz="1400" dirty="0" err="1">
                  <a:solidFill>
                    <a:srgbClr val="724232"/>
                  </a:solidFill>
                </a:rPr>
                <a:t>тыс</a:t>
              </a:r>
              <a:r>
                <a:rPr lang="ru-RU" sz="1400" dirty="0">
                  <a:solidFill>
                    <a:srgbClr val="724232"/>
                  </a:solidFill>
                </a:rPr>
                <a:t> рублей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8D6C193-2E91-8A9A-0655-1FFAA8B76D48}"/>
              </a:ext>
            </a:extLst>
          </p:cNvPr>
          <p:cNvGrpSpPr/>
          <p:nvPr/>
        </p:nvGrpSpPr>
        <p:grpSpPr>
          <a:xfrm>
            <a:off x="3087187" y="1054566"/>
            <a:ext cx="3168546" cy="2551123"/>
            <a:chOff x="902064" y="1748816"/>
            <a:chExt cx="3168546" cy="25511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C2BAA34-D17C-6629-0732-435E808D2028}"/>
                </a:ext>
              </a:extLst>
            </p:cNvPr>
            <p:cNvSpPr txBox="1"/>
            <p:nvPr/>
          </p:nvSpPr>
          <p:spPr>
            <a:xfrm>
              <a:off x="902064" y="1748816"/>
              <a:ext cx="9860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24232"/>
                  </a:solidFill>
                </a:rPr>
                <a:t>2021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1D390424-0750-A903-E26C-A0A072A3AE75}"/>
                </a:ext>
              </a:extLst>
            </p:cNvPr>
            <p:cNvSpPr/>
            <p:nvPr/>
          </p:nvSpPr>
          <p:spPr>
            <a:xfrm>
              <a:off x="963793" y="2165809"/>
              <a:ext cx="1902878" cy="369332"/>
            </a:xfrm>
            <a:prstGeom prst="rect">
              <a:avLst/>
            </a:prstGeom>
            <a:solidFill>
              <a:srgbClr val="F7F0E9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B4D86BB-CD0C-B8F9-7AF7-42184091281E}"/>
                </a:ext>
              </a:extLst>
            </p:cNvPr>
            <p:cNvSpPr/>
            <p:nvPr/>
          </p:nvSpPr>
          <p:spPr>
            <a:xfrm>
              <a:off x="1243900" y="2245757"/>
              <a:ext cx="1902878" cy="369332"/>
            </a:xfrm>
            <a:prstGeom prst="rect">
              <a:avLst/>
            </a:prstGeom>
            <a:solidFill>
              <a:srgbClr val="E7D1B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3A4ECE0A-DD77-1712-D5A2-B8491E5DDDB7}"/>
                </a:ext>
              </a:extLst>
            </p:cNvPr>
            <p:cNvSpPr/>
            <p:nvPr/>
          </p:nvSpPr>
          <p:spPr>
            <a:xfrm>
              <a:off x="969794" y="2802493"/>
              <a:ext cx="577975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13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30BA4C-E114-96EC-832C-FE036D176975}"/>
                </a:ext>
              </a:extLst>
            </p:cNvPr>
            <p:cNvSpPr txBox="1"/>
            <p:nvPr/>
          </p:nvSpPr>
          <p:spPr>
            <a:xfrm>
              <a:off x="1456796" y="2722433"/>
              <a:ext cx="1680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сертификатов </a:t>
              </a:r>
            </a:p>
            <a:p>
              <a:r>
                <a:rPr lang="ru-RU" sz="1400" dirty="0">
                  <a:solidFill>
                    <a:srgbClr val="724232"/>
                  </a:solidFill>
                </a:rPr>
                <a:t>соответствия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739BD3BB-6B87-2D3B-25D7-A74AA94EF69D}"/>
                </a:ext>
              </a:extLst>
            </p:cNvPr>
            <p:cNvSpPr/>
            <p:nvPr/>
          </p:nvSpPr>
          <p:spPr>
            <a:xfrm>
              <a:off x="969794" y="3356543"/>
              <a:ext cx="602365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10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8CB021F-5D22-8565-C6EE-CA9E4F0ACA7F}"/>
                </a:ext>
              </a:extLst>
            </p:cNvPr>
            <p:cNvSpPr txBox="1"/>
            <p:nvPr/>
          </p:nvSpPr>
          <p:spPr>
            <a:xfrm>
              <a:off x="1456796" y="3410571"/>
              <a:ext cx="1680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деклараций</a:t>
              </a:r>
            </a:p>
          </p:txBody>
        </p: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D662B494-E724-117F-906F-688E77958F73}"/>
                </a:ext>
              </a:extLst>
            </p:cNvPr>
            <p:cNvCxnSpPr/>
            <p:nvPr/>
          </p:nvCxnSpPr>
          <p:spPr>
            <a:xfrm>
              <a:off x="1355287" y="3845644"/>
              <a:ext cx="1680104" cy="0"/>
            </a:xfrm>
            <a:prstGeom prst="line">
              <a:avLst/>
            </a:prstGeom>
            <a:ln w="19050">
              <a:solidFill>
                <a:srgbClr val="EC55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89128B-7436-7595-57BB-260BCF1D4A00}"/>
                </a:ext>
              </a:extLst>
            </p:cNvPr>
            <p:cNvSpPr txBox="1"/>
            <p:nvPr/>
          </p:nvSpPr>
          <p:spPr>
            <a:xfrm>
              <a:off x="1574027" y="3930607"/>
              <a:ext cx="2496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24232"/>
                  </a:solidFill>
                </a:rPr>
                <a:t>1 508,2</a:t>
              </a:r>
              <a:r>
                <a:rPr lang="ru-RU" sz="1400" dirty="0">
                  <a:solidFill>
                    <a:srgbClr val="724232"/>
                  </a:solidFill>
                </a:rPr>
                <a:t> </a:t>
              </a:r>
              <a:r>
                <a:rPr lang="ru-RU" sz="1400" dirty="0" err="1">
                  <a:solidFill>
                    <a:srgbClr val="724232"/>
                  </a:solidFill>
                </a:rPr>
                <a:t>тыс</a:t>
              </a:r>
              <a:r>
                <a:rPr lang="ru-RU" sz="1400" dirty="0">
                  <a:solidFill>
                    <a:srgbClr val="724232"/>
                  </a:solidFill>
                </a:rPr>
                <a:t> рублей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FCAE883-5634-2852-FD75-53B877C9961F}"/>
              </a:ext>
            </a:extLst>
          </p:cNvPr>
          <p:cNvGrpSpPr/>
          <p:nvPr/>
        </p:nvGrpSpPr>
        <p:grpSpPr>
          <a:xfrm>
            <a:off x="5580415" y="826643"/>
            <a:ext cx="3255122" cy="3107182"/>
            <a:chOff x="7354386" y="1201088"/>
            <a:chExt cx="3255122" cy="3107182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E0BCB587-F49B-2989-87AB-C71146771AF1}"/>
                </a:ext>
              </a:extLst>
            </p:cNvPr>
            <p:cNvGrpSpPr/>
            <p:nvPr/>
          </p:nvGrpSpPr>
          <p:grpSpPr>
            <a:xfrm>
              <a:off x="7354386" y="1201088"/>
              <a:ext cx="3255122" cy="3107182"/>
              <a:chOff x="902064" y="1711863"/>
              <a:chExt cx="3255122" cy="3107182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5B4E7B7-9AA7-9490-CB7E-5AF11E7F6A6B}"/>
                  </a:ext>
                </a:extLst>
              </p:cNvPr>
              <p:cNvSpPr txBox="1"/>
              <p:nvPr/>
            </p:nvSpPr>
            <p:spPr>
              <a:xfrm>
                <a:off x="902064" y="1711863"/>
                <a:ext cx="9860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724232"/>
                    </a:solidFill>
                  </a:rPr>
                  <a:t>2022</a:t>
                </a: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4DD9F730-01D2-6260-BBD3-0B9B4BEEDA70}"/>
                  </a:ext>
                </a:extLst>
              </p:cNvPr>
              <p:cNvSpPr/>
              <p:nvPr/>
            </p:nvSpPr>
            <p:spPr>
              <a:xfrm>
                <a:off x="963792" y="2165809"/>
                <a:ext cx="1892733" cy="369332"/>
              </a:xfrm>
              <a:prstGeom prst="rect">
                <a:avLst/>
              </a:prstGeom>
              <a:solidFill>
                <a:srgbClr val="F7F0E9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21F640FB-89E7-7B3C-E490-2B5CE6302556}"/>
                  </a:ext>
                </a:extLst>
              </p:cNvPr>
              <p:cNvSpPr/>
              <p:nvPr/>
            </p:nvSpPr>
            <p:spPr>
              <a:xfrm>
                <a:off x="1243899" y="2245757"/>
                <a:ext cx="1892733" cy="369332"/>
              </a:xfrm>
              <a:prstGeom prst="rect">
                <a:avLst/>
              </a:prstGeom>
              <a:solidFill>
                <a:srgbClr val="E7D1BB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7068375E-43E8-4C3E-3A5A-F828E49A9042}"/>
                  </a:ext>
                </a:extLst>
              </p:cNvPr>
              <p:cNvSpPr/>
              <p:nvPr/>
            </p:nvSpPr>
            <p:spPr>
              <a:xfrm>
                <a:off x="969794" y="2802493"/>
                <a:ext cx="508352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724232"/>
                    </a:solidFill>
                  </a:rPr>
                  <a:t>94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637BFC6-1A26-CD93-5557-975AC25DD6EE}"/>
                  </a:ext>
                </a:extLst>
              </p:cNvPr>
              <p:cNvSpPr txBox="1"/>
              <p:nvPr/>
            </p:nvSpPr>
            <p:spPr>
              <a:xfrm>
                <a:off x="1456796" y="2724688"/>
                <a:ext cx="1680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724232"/>
                    </a:solidFill>
                  </a:rPr>
                  <a:t>сертификата </a:t>
                </a:r>
              </a:p>
              <a:p>
                <a:r>
                  <a:rPr lang="ru-RU" sz="1400" dirty="0">
                    <a:solidFill>
                      <a:srgbClr val="724232"/>
                    </a:solidFill>
                  </a:rPr>
                  <a:t>соответствия</a:t>
                </a:r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080C4EBF-AC3F-1FA6-4F7D-12EA1ABE0631}"/>
                  </a:ext>
                </a:extLst>
              </p:cNvPr>
              <p:cNvSpPr/>
              <p:nvPr/>
            </p:nvSpPr>
            <p:spPr>
              <a:xfrm>
                <a:off x="969794" y="3367361"/>
                <a:ext cx="508351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724232"/>
                    </a:solidFill>
                  </a:rPr>
                  <a:t>55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5F04B92-55BF-B5DB-A3BE-6D3479B1E31F}"/>
                  </a:ext>
                </a:extLst>
              </p:cNvPr>
              <p:cNvSpPr txBox="1"/>
              <p:nvPr/>
            </p:nvSpPr>
            <p:spPr>
              <a:xfrm>
                <a:off x="1456796" y="3412826"/>
                <a:ext cx="1680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724232"/>
                    </a:solidFill>
                  </a:rPr>
                  <a:t>деклараций</a:t>
                </a:r>
              </a:p>
            </p:txBody>
          </p: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9C282AFD-F72C-1EAE-325D-83D6487FB522}"/>
                  </a:ext>
                </a:extLst>
              </p:cNvPr>
              <p:cNvCxnSpPr/>
              <p:nvPr/>
            </p:nvCxnSpPr>
            <p:spPr>
              <a:xfrm>
                <a:off x="1350213" y="4389501"/>
                <a:ext cx="1680104" cy="0"/>
              </a:xfrm>
              <a:prstGeom prst="line">
                <a:avLst/>
              </a:prstGeom>
              <a:ln w="19050">
                <a:solidFill>
                  <a:srgbClr val="EC55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54531BA-1E3F-22E9-5F4E-20B384C89351}"/>
                  </a:ext>
                </a:extLst>
              </p:cNvPr>
              <p:cNvSpPr txBox="1"/>
              <p:nvPr/>
            </p:nvSpPr>
            <p:spPr>
              <a:xfrm>
                <a:off x="1639232" y="4449713"/>
                <a:ext cx="2517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724232"/>
                    </a:solidFill>
                  </a:rPr>
                  <a:t>3 848,9</a:t>
                </a:r>
                <a:r>
                  <a:rPr lang="ru-RU" sz="1400" dirty="0">
                    <a:solidFill>
                      <a:srgbClr val="724232"/>
                    </a:solidFill>
                  </a:rPr>
                  <a:t> </a:t>
                </a:r>
                <a:r>
                  <a:rPr lang="ru-RU" sz="1400" dirty="0" err="1">
                    <a:solidFill>
                      <a:srgbClr val="724232"/>
                    </a:solidFill>
                  </a:rPr>
                  <a:t>тыс</a:t>
                </a:r>
                <a:r>
                  <a:rPr lang="ru-RU" sz="1400" dirty="0">
                    <a:solidFill>
                      <a:srgbClr val="724232"/>
                    </a:solidFill>
                  </a:rPr>
                  <a:t> рублей</a:t>
                </a:r>
              </a:p>
            </p:txBody>
          </p:sp>
        </p:grp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61DAD85D-B230-22B9-48D8-0540238D4E92}"/>
                </a:ext>
              </a:extLst>
            </p:cNvPr>
            <p:cNvSpPr/>
            <p:nvPr/>
          </p:nvSpPr>
          <p:spPr>
            <a:xfrm>
              <a:off x="7433109" y="3422556"/>
              <a:ext cx="508351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903473F-44B9-9577-F4C4-493054D28182}"/>
                </a:ext>
              </a:extLst>
            </p:cNvPr>
            <p:cNvSpPr txBox="1"/>
            <p:nvPr/>
          </p:nvSpPr>
          <p:spPr>
            <a:xfrm>
              <a:off x="7920111" y="3472443"/>
              <a:ext cx="1680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патент</a:t>
              </a: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AAA7A7CB-5AC5-BBB1-BD7D-7CA8841442ED}"/>
              </a:ext>
            </a:extLst>
          </p:cNvPr>
          <p:cNvGrpSpPr/>
          <p:nvPr/>
        </p:nvGrpSpPr>
        <p:grpSpPr>
          <a:xfrm>
            <a:off x="8040187" y="1051551"/>
            <a:ext cx="3231668" cy="2544024"/>
            <a:chOff x="902064" y="1748816"/>
            <a:chExt cx="3231668" cy="254402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CC68AF3-CDC4-6768-6277-BF8C50B1E0D1}"/>
                </a:ext>
              </a:extLst>
            </p:cNvPr>
            <p:cNvSpPr txBox="1"/>
            <p:nvPr/>
          </p:nvSpPr>
          <p:spPr>
            <a:xfrm>
              <a:off x="902064" y="1748816"/>
              <a:ext cx="9860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24232"/>
                  </a:solidFill>
                </a:rPr>
                <a:t>2023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05CFD93-1A23-91CB-DEF5-E5C1A1E64B4F}"/>
                </a:ext>
              </a:extLst>
            </p:cNvPr>
            <p:cNvSpPr/>
            <p:nvPr/>
          </p:nvSpPr>
          <p:spPr>
            <a:xfrm>
              <a:off x="963793" y="2165809"/>
              <a:ext cx="1902878" cy="369332"/>
            </a:xfrm>
            <a:prstGeom prst="rect">
              <a:avLst/>
            </a:prstGeom>
            <a:solidFill>
              <a:srgbClr val="F7F0E9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7A7EC310-2AFF-CA4F-CF16-333462D759FA}"/>
                </a:ext>
              </a:extLst>
            </p:cNvPr>
            <p:cNvSpPr/>
            <p:nvPr/>
          </p:nvSpPr>
          <p:spPr>
            <a:xfrm>
              <a:off x="1243900" y="2245757"/>
              <a:ext cx="1902878" cy="369332"/>
            </a:xfrm>
            <a:prstGeom prst="rect">
              <a:avLst/>
            </a:prstGeom>
            <a:solidFill>
              <a:srgbClr val="E7D1B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6DBE5B5-5137-7E47-4D1D-3E3701C2EBEC}"/>
                </a:ext>
              </a:extLst>
            </p:cNvPr>
            <p:cNvSpPr/>
            <p:nvPr/>
          </p:nvSpPr>
          <p:spPr>
            <a:xfrm>
              <a:off x="969794" y="2802493"/>
              <a:ext cx="586285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35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ED906CB-6094-AE8F-7C36-5A170FA7F311}"/>
                </a:ext>
              </a:extLst>
            </p:cNvPr>
            <p:cNvSpPr txBox="1"/>
            <p:nvPr/>
          </p:nvSpPr>
          <p:spPr>
            <a:xfrm>
              <a:off x="1456796" y="2722433"/>
              <a:ext cx="1680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сертификатов </a:t>
              </a:r>
            </a:p>
            <a:p>
              <a:r>
                <a:rPr lang="ru-RU" sz="1400" dirty="0">
                  <a:solidFill>
                    <a:srgbClr val="724232"/>
                  </a:solidFill>
                </a:rPr>
                <a:t>соответствия</a:t>
              </a: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C8E9F5E6-5C94-1131-B9E0-A7E2267DC080}"/>
                </a:ext>
              </a:extLst>
            </p:cNvPr>
            <p:cNvSpPr/>
            <p:nvPr/>
          </p:nvSpPr>
          <p:spPr>
            <a:xfrm>
              <a:off x="974055" y="3366973"/>
              <a:ext cx="611026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724232"/>
                  </a:solidFill>
                </a:rPr>
                <a:t>21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EF7252A-D978-01D0-6781-79563BED9241}"/>
                </a:ext>
              </a:extLst>
            </p:cNvPr>
            <p:cNvSpPr txBox="1"/>
            <p:nvPr/>
          </p:nvSpPr>
          <p:spPr>
            <a:xfrm>
              <a:off x="1456796" y="3410571"/>
              <a:ext cx="1680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724232"/>
                  </a:solidFill>
                </a:rPr>
                <a:t>декларация</a:t>
              </a:r>
            </a:p>
          </p:txBody>
        </p:sp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931BBC58-3A74-0258-0254-1B99A253F09D}"/>
                </a:ext>
              </a:extLst>
            </p:cNvPr>
            <p:cNvCxnSpPr/>
            <p:nvPr/>
          </p:nvCxnSpPr>
          <p:spPr>
            <a:xfrm>
              <a:off x="1329073" y="3848659"/>
              <a:ext cx="1680104" cy="0"/>
            </a:xfrm>
            <a:prstGeom prst="line">
              <a:avLst/>
            </a:prstGeom>
            <a:ln w="19050">
              <a:solidFill>
                <a:srgbClr val="EC55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083CFD-569F-E42C-17F2-39A4C1442F73}"/>
                </a:ext>
              </a:extLst>
            </p:cNvPr>
            <p:cNvSpPr txBox="1"/>
            <p:nvPr/>
          </p:nvSpPr>
          <p:spPr>
            <a:xfrm>
              <a:off x="1637149" y="3923508"/>
              <a:ext cx="2496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24232"/>
                  </a:solidFill>
                </a:rPr>
                <a:t>1 481,2</a:t>
              </a:r>
              <a:r>
                <a:rPr lang="ru-RU" sz="1400" dirty="0">
                  <a:solidFill>
                    <a:srgbClr val="724232"/>
                  </a:solidFill>
                </a:rPr>
                <a:t> </a:t>
              </a:r>
              <a:r>
                <a:rPr lang="ru-RU" sz="1400" dirty="0" err="1">
                  <a:solidFill>
                    <a:srgbClr val="724232"/>
                  </a:solidFill>
                </a:rPr>
                <a:t>тыс</a:t>
              </a:r>
              <a:r>
                <a:rPr lang="ru-RU" sz="1400" dirty="0">
                  <a:solidFill>
                    <a:srgbClr val="724232"/>
                  </a:solidFill>
                </a:rPr>
                <a:t> рублей</a:t>
              </a:r>
            </a:p>
          </p:txBody>
        </p:sp>
      </p:grpSp>
      <p:grpSp>
        <p:nvGrpSpPr>
          <p:cNvPr id="122" name="object 3">
            <a:extLst>
              <a:ext uri="{FF2B5EF4-FFF2-40B4-BE49-F238E27FC236}">
                <a16:creationId xmlns:a16="http://schemas.microsoft.com/office/drawing/2014/main" id="{A65E7AFC-E91A-187D-8A2E-B4577BC2AF49}"/>
              </a:ext>
            </a:extLst>
          </p:cNvPr>
          <p:cNvGrpSpPr/>
          <p:nvPr/>
        </p:nvGrpSpPr>
        <p:grpSpPr>
          <a:xfrm>
            <a:off x="9982923" y="235340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123" name="object 4">
              <a:extLst>
                <a:ext uri="{FF2B5EF4-FFF2-40B4-BE49-F238E27FC236}">
                  <a16:creationId xmlns:a16="http://schemas.microsoft.com/office/drawing/2014/main" id="{D56DF014-6A30-8310-4E0A-568F935204BF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4" name="object 5">
              <a:extLst>
                <a:ext uri="{FF2B5EF4-FFF2-40B4-BE49-F238E27FC236}">
                  <a16:creationId xmlns:a16="http://schemas.microsoft.com/office/drawing/2014/main" id="{4DA4833E-2093-E16B-56BB-9F86E7496780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5" name="object 6">
              <a:extLst>
                <a:ext uri="{FF2B5EF4-FFF2-40B4-BE49-F238E27FC236}">
                  <a16:creationId xmlns:a16="http://schemas.microsoft.com/office/drawing/2014/main" id="{0413FE7A-3499-D582-51C8-B339793C6212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26" name="object 18">
            <a:extLst>
              <a:ext uri="{FF2B5EF4-FFF2-40B4-BE49-F238E27FC236}">
                <a16:creationId xmlns:a16="http://schemas.microsoft.com/office/drawing/2014/main" id="{BDEE7702-4764-4E7C-7B5F-761E956190BC}"/>
              </a:ext>
            </a:extLst>
          </p:cNvPr>
          <p:cNvSpPr/>
          <p:nvPr/>
        </p:nvSpPr>
        <p:spPr>
          <a:xfrm>
            <a:off x="8761898" y="168639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127" name="object 30">
            <a:extLst>
              <a:ext uri="{FF2B5EF4-FFF2-40B4-BE49-F238E27FC236}">
                <a16:creationId xmlns:a16="http://schemas.microsoft.com/office/drawing/2014/main" id="{05452732-52D0-543A-D0F5-FE94DC0B6ADC}"/>
              </a:ext>
            </a:extLst>
          </p:cNvPr>
          <p:cNvGrpSpPr/>
          <p:nvPr/>
        </p:nvGrpSpPr>
        <p:grpSpPr>
          <a:xfrm>
            <a:off x="304695" y="3399907"/>
            <a:ext cx="584200" cy="422909"/>
            <a:chOff x="8127442" y="4916235"/>
            <a:chExt cx="584200" cy="422909"/>
          </a:xfrm>
        </p:grpSpPr>
        <p:sp>
          <p:nvSpPr>
            <p:cNvPr id="3072" name="object 31">
              <a:extLst>
                <a:ext uri="{FF2B5EF4-FFF2-40B4-BE49-F238E27FC236}">
                  <a16:creationId xmlns:a16="http://schemas.microsoft.com/office/drawing/2014/main" id="{5A905C11-2E96-2133-6F13-13E292CE65A1}"/>
                </a:ext>
              </a:extLst>
            </p:cNvPr>
            <p:cNvSpPr/>
            <p:nvPr/>
          </p:nvSpPr>
          <p:spPr>
            <a:xfrm>
              <a:off x="8128814" y="49176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2">
              <a:extLst>
                <a:ext uri="{FF2B5EF4-FFF2-40B4-BE49-F238E27FC236}">
                  <a16:creationId xmlns:a16="http://schemas.microsoft.com/office/drawing/2014/main" id="{B17485A8-DA91-8ECE-1902-2983CC269E73}"/>
                </a:ext>
              </a:extLst>
            </p:cNvPr>
            <p:cNvSpPr/>
            <p:nvPr/>
          </p:nvSpPr>
          <p:spPr>
            <a:xfrm>
              <a:off x="8290252" y="5079045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3">
              <a:extLst>
                <a:ext uri="{FF2B5EF4-FFF2-40B4-BE49-F238E27FC236}">
                  <a16:creationId xmlns:a16="http://schemas.microsoft.com/office/drawing/2014/main" id="{EA2A189D-7A07-AE84-B9CF-C0AA8A5D0268}"/>
                </a:ext>
              </a:extLst>
            </p:cNvPr>
            <p:cNvSpPr/>
            <p:nvPr/>
          </p:nvSpPr>
          <p:spPr>
            <a:xfrm>
              <a:off x="8451550" y="491775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6" name="Группа 3075">
            <a:extLst>
              <a:ext uri="{FF2B5EF4-FFF2-40B4-BE49-F238E27FC236}">
                <a16:creationId xmlns:a16="http://schemas.microsoft.com/office/drawing/2014/main" id="{E2EA8246-81A9-19B5-2F28-44F3C89674FD}"/>
              </a:ext>
            </a:extLst>
          </p:cNvPr>
          <p:cNvGrpSpPr/>
          <p:nvPr/>
        </p:nvGrpSpPr>
        <p:grpSpPr>
          <a:xfrm>
            <a:off x="9777274" y="5886496"/>
            <a:ext cx="849743" cy="1117303"/>
            <a:chOff x="9729475" y="5885180"/>
            <a:chExt cx="419883" cy="578476"/>
          </a:xfrm>
          <a:solidFill>
            <a:srgbClr val="F2E6DA">
              <a:alpha val="73000"/>
            </a:srgb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3077" name="object 3">
              <a:extLst>
                <a:ext uri="{FF2B5EF4-FFF2-40B4-BE49-F238E27FC236}">
                  <a16:creationId xmlns:a16="http://schemas.microsoft.com/office/drawing/2014/main" id="{F02D4977-6F8C-975A-1F08-B78027495937}"/>
                </a:ext>
              </a:extLst>
            </p:cNvPr>
            <p:cNvGrpSpPr/>
            <p:nvPr/>
          </p:nvGrpSpPr>
          <p:grpSpPr>
            <a:xfrm>
              <a:off x="9729475" y="6043773"/>
              <a:ext cx="419883" cy="419883"/>
              <a:chOff x="9745120" y="6119110"/>
              <a:chExt cx="419883" cy="419883"/>
            </a:xfrm>
            <a:grpFill/>
          </p:grpSpPr>
          <p:sp>
            <p:nvSpPr>
              <p:cNvPr id="3079" name="object 4">
                <a:extLst>
                  <a:ext uri="{FF2B5EF4-FFF2-40B4-BE49-F238E27FC236}">
                    <a16:creationId xmlns:a16="http://schemas.microsoft.com/office/drawing/2014/main" id="{013CDB13-71C6-9891-A911-A3BDA659EDE3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3080" name="object 5">
                <a:extLst>
                  <a:ext uri="{FF2B5EF4-FFF2-40B4-BE49-F238E27FC236}">
                    <a16:creationId xmlns:a16="http://schemas.microsoft.com/office/drawing/2014/main" id="{3F9E7F29-5DEF-E295-9ECD-F59D0705A4F8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3078" name="object 10">
              <a:extLst>
                <a:ext uri="{FF2B5EF4-FFF2-40B4-BE49-F238E27FC236}">
                  <a16:creationId xmlns:a16="http://schemas.microsoft.com/office/drawing/2014/main" id="{4F5C9BE0-2ADA-4150-D044-5C774F80F684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  <a:effectLst/>
            <a:sp3d prstMaterial="clear">
              <a:bevelT h="63500"/>
            </a:sp3d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3084" name="Овал 3083">
            <a:extLst>
              <a:ext uri="{FF2B5EF4-FFF2-40B4-BE49-F238E27FC236}">
                <a16:creationId xmlns:a16="http://schemas.microsoft.com/office/drawing/2014/main" id="{800336EC-BDC6-A95E-C5A8-57363E27D2E0}"/>
              </a:ext>
            </a:extLst>
          </p:cNvPr>
          <p:cNvSpPr/>
          <p:nvPr/>
        </p:nvSpPr>
        <p:spPr>
          <a:xfrm>
            <a:off x="-1928953" y="5926753"/>
            <a:ext cx="3280185" cy="3272193"/>
          </a:xfrm>
          <a:prstGeom prst="ellipse">
            <a:avLst/>
          </a:prstGeom>
          <a:noFill/>
          <a:ln w="19050">
            <a:solidFill>
              <a:srgbClr val="836458">
                <a:alpha val="42000"/>
              </a:srgb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82A8B010-9F7C-4C9F-EA46-1A1CCC73753D}"/>
              </a:ext>
            </a:extLst>
          </p:cNvPr>
          <p:cNvSpPr txBox="1"/>
          <p:nvPr/>
        </p:nvSpPr>
        <p:spPr>
          <a:xfrm>
            <a:off x="7910533" y="3857625"/>
            <a:ext cx="254707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EC553A"/>
                </a:solidFill>
              </a:rPr>
              <a:t>ВСЕГО</a:t>
            </a:r>
          </a:p>
          <a:p>
            <a:pPr algn="r"/>
            <a:r>
              <a:rPr lang="ru-RU" sz="2000" dirty="0">
                <a:solidFill>
                  <a:srgbClr val="EC553A"/>
                </a:solidFill>
              </a:rPr>
              <a:t>2020-2023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24232"/>
                </a:solidFill>
              </a:rPr>
              <a:t>114</a:t>
            </a:r>
            <a:r>
              <a:rPr lang="ru-RU" sz="1400" dirty="0">
                <a:solidFill>
                  <a:srgbClr val="724232"/>
                </a:solidFill>
              </a:rPr>
              <a:t>                   сертификатов</a:t>
            </a:r>
          </a:p>
          <a:p>
            <a:pPr marL="360000" indent="-3429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24232"/>
                </a:solidFill>
              </a:rPr>
              <a:t>90</a:t>
            </a:r>
            <a:r>
              <a:rPr lang="ru-RU" sz="1400" dirty="0">
                <a:solidFill>
                  <a:srgbClr val="724232"/>
                </a:solidFill>
              </a:rPr>
              <a:t>                                 деклараций</a:t>
            </a:r>
          </a:p>
          <a:p>
            <a:pPr marL="342900" indent="-3429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24232"/>
                </a:solidFill>
              </a:rPr>
              <a:t>1 </a:t>
            </a:r>
            <a:r>
              <a:rPr lang="ru-RU" sz="1400" dirty="0">
                <a:solidFill>
                  <a:srgbClr val="724232"/>
                </a:solidFill>
              </a:rPr>
              <a:t>                                            патент</a:t>
            </a:r>
          </a:p>
          <a:p>
            <a:pPr marL="342900" indent="-3429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24232"/>
                </a:solidFill>
              </a:rPr>
              <a:t>7 672,1                         </a:t>
            </a:r>
            <a:r>
              <a:rPr lang="ru-RU" sz="1400" dirty="0" err="1">
                <a:solidFill>
                  <a:srgbClr val="724232"/>
                </a:solidFill>
              </a:rPr>
              <a:t>тыс</a:t>
            </a:r>
            <a:r>
              <a:rPr lang="ru-RU" sz="1400" dirty="0">
                <a:solidFill>
                  <a:srgbClr val="724232"/>
                </a:solidFill>
              </a:rPr>
              <a:t> рублей</a:t>
            </a:r>
          </a:p>
          <a:p>
            <a:pPr marL="342900" indent="-3429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24232"/>
                </a:solidFill>
              </a:rPr>
              <a:t>75</a:t>
            </a:r>
            <a:r>
              <a:rPr lang="ru-RU" sz="1400" dirty="0">
                <a:solidFill>
                  <a:srgbClr val="724232"/>
                </a:solidFill>
              </a:rPr>
              <a:t>                          субъектов МСП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724232"/>
              </a:solidFill>
            </a:endParaRPr>
          </a:p>
        </p:txBody>
      </p:sp>
      <p:graphicFrame>
        <p:nvGraphicFramePr>
          <p:cNvPr id="3093" name="Диаграмма 3092">
            <a:extLst>
              <a:ext uri="{FF2B5EF4-FFF2-40B4-BE49-F238E27FC236}">
                <a16:creationId xmlns:a16="http://schemas.microsoft.com/office/drawing/2014/main" id="{75B40C83-E4F3-5F66-6626-A6730E33B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655878"/>
              </p:ext>
            </p:extLst>
          </p:nvPr>
        </p:nvGraphicFramePr>
        <p:xfrm>
          <a:off x="-1186040" y="4207371"/>
          <a:ext cx="8867737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95" name="Рисунок 3094" descr="Диаграмма принятия решений">
            <a:extLst>
              <a:ext uri="{FF2B5EF4-FFF2-40B4-BE49-F238E27FC236}">
                <a16:creationId xmlns:a16="http://schemas.microsoft.com/office/drawing/2014/main" id="{2BA77752-E3A6-E022-DB6E-6F8F97797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356" y="60894"/>
            <a:ext cx="701378" cy="70137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0F0DB16-AE8B-A5B0-827B-3B6BC5C2CA56}"/>
              </a:ext>
            </a:extLst>
          </p:cNvPr>
          <p:cNvCxnSpPr>
            <a:cxnSpLocks/>
          </p:cNvCxnSpPr>
          <p:nvPr/>
        </p:nvCxnSpPr>
        <p:spPr>
          <a:xfrm>
            <a:off x="3293895" y="4066879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660F04-DBE5-95E1-9E68-560DF2DCE743}"/>
              </a:ext>
            </a:extLst>
          </p:cNvPr>
          <p:cNvCxnSpPr>
            <a:cxnSpLocks/>
          </p:cNvCxnSpPr>
          <p:nvPr/>
        </p:nvCxnSpPr>
        <p:spPr>
          <a:xfrm>
            <a:off x="536434" y="3962030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3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536700" y="276225"/>
            <a:ext cx="7133162" cy="382156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ТЕХНОЛОГИЧНОЕ ПРЕДПРИНИМАТЕЛЬСТВО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0F7AC-B6A8-9FF3-DBA4-08110D299BE7}"/>
              </a:ext>
            </a:extLst>
          </p:cNvPr>
          <p:cNvSpPr txBox="1"/>
          <p:nvPr/>
        </p:nvSpPr>
        <p:spPr>
          <a:xfrm>
            <a:off x="2458929" y="745093"/>
            <a:ext cx="812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Генеральная цель: укрепления технологического суверенитета РФ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11097-49FF-49A3-B1CA-CF23EED9C912}"/>
              </a:ext>
            </a:extLst>
          </p:cNvPr>
          <p:cNvSpPr txBox="1"/>
          <p:nvPr/>
        </p:nvSpPr>
        <p:spPr>
          <a:xfrm>
            <a:off x="469900" y="1114425"/>
            <a:ext cx="948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Региональная экосистема технологического предпринимательства ВО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4BA90BF-83AB-ECA1-AFB7-C2E115D52BC0}"/>
              </a:ext>
            </a:extLst>
          </p:cNvPr>
          <p:cNvCxnSpPr>
            <a:cxnSpLocks/>
          </p:cNvCxnSpPr>
          <p:nvPr/>
        </p:nvCxnSpPr>
        <p:spPr>
          <a:xfrm>
            <a:off x="702435" y="4937369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10359579" y="1299091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9730504" y="2409735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9736871" y="6861358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10321071" y="717806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9029208" y="531508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30" name="Рисунок 29" descr="Шестеренки">
            <a:extLst>
              <a:ext uri="{FF2B5EF4-FFF2-40B4-BE49-F238E27FC236}">
                <a16:creationId xmlns:a16="http://schemas.microsoft.com/office/drawing/2014/main" id="{DD9DD409-F2C4-07DB-2455-AC999313C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00" y="-25031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81682A-3285-9D3E-B4DC-EAEC9453CDF0}"/>
              </a:ext>
            </a:extLst>
          </p:cNvPr>
          <p:cNvSpPr txBox="1"/>
          <p:nvPr/>
        </p:nvSpPr>
        <p:spPr>
          <a:xfrm>
            <a:off x="749505" y="448157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2023 году</a:t>
            </a:r>
          </a:p>
        </p:txBody>
      </p:sp>
      <p:pic>
        <p:nvPicPr>
          <p:cNvPr id="39" name="Рисунок 38" descr="Контрольный список (справа налево)">
            <a:extLst>
              <a:ext uri="{FF2B5EF4-FFF2-40B4-BE49-F238E27FC236}">
                <a16:creationId xmlns:a16="http://schemas.microsoft.com/office/drawing/2014/main" id="{ABC62ED6-5DB8-7716-F031-3168315F4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999" y="4385318"/>
            <a:ext cx="552051" cy="552051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C6F5626-9BAA-03C8-2B31-9EB4D141C7D7}"/>
              </a:ext>
            </a:extLst>
          </p:cNvPr>
          <p:cNvGrpSpPr/>
          <p:nvPr/>
        </p:nvGrpSpPr>
        <p:grpSpPr>
          <a:xfrm>
            <a:off x="3405707" y="5086767"/>
            <a:ext cx="2783128" cy="2012190"/>
            <a:chOff x="750067" y="4464222"/>
            <a:chExt cx="2783128" cy="20121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77B97C-458B-5C76-BBA3-FFCD1AC034DE}"/>
                </a:ext>
              </a:extLst>
            </p:cNvPr>
            <p:cNvSpPr txBox="1"/>
            <p:nvPr/>
          </p:nvSpPr>
          <p:spPr>
            <a:xfrm>
              <a:off x="750067" y="4537420"/>
              <a:ext cx="2738703" cy="1938992"/>
            </a:xfrm>
            <a:prstGeom prst="rect">
              <a:avLst/>
            </a:prstGeom>
            <a:noFill/>
            <a:ln w="19050">
              <a:solidFill>
                <a:srgbClr val="724232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</a:t>
              </a:r>
            </a:p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«Технологические стартапы» 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50 академических часов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наставничество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бизнес-модели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заявки на грант ФСИ программа «СТАРТ» – 1 млн. рублей 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endPara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ИТОГО: </a:t>
              </a: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ГРАНТОВ = </a:t>
              </a:r>
              <a:r>
                <a:rPr lang="ru-RU" sz="12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МЛН </a:t>
              </a:r>
            </a:p>
          </p:txBody>
        </p:sp>
        <p:pic>
          <p:nvPicPr>
            <p:cNvPr id="44" name="Рисунок 43" descr="Рубль">
              <a:extLst>
                <a:ext uri="{FF2B5EF4-FFF2-40B4-BE49-F238E27FC236}">
                  <a16:creationId xmlns:a16="http://schemas.microsoft.com/office/drawing/2014/main" id="{54703067-F529-9092-6C6C-B3CEDD6E1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60700" y="5865270"/>
              <a:ext cx="369333" cy="369333"/>
            </a:xfrm>
            <a:prstGeom prst="rect">
              <a:avLst/>
            </a:prstGeom>
          </p:spPr>
        </p:pic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BA055581-FBB6-5B0C-61D9-94DC89891CD4}"/>
                </a:ext>
              </a:extLst>
            </p:cNvPr>
            <p:cNvSpPr/>
            <p:nvPr/>
          </p:nvSpPr>
          <p:spPr bwMode="auto">
            <a:xfrm>
              <a:off x="2216541" y="4464222"/>
              <a:ext cx="1316654" cy="268663"/>
            </a:xfrm>
            <a:prstGeom prst="rect">
              <a:avLst/>
            </a:prstGeom>
            <a:solidFill>
              <a:srgbClr val="D3A472"/>
            </a:solidFill>
            <a:ln w="6350">
              <a:solidFill>
                <a:srgbClr val="552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 b="1">
                  <a:latin typeface="Circe"/>
                </a:rPr>
                <a:t>20 участников</a:t>
              </a:r>
              <a:endParaRPr sz="140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1D8E7E4-C6EA-74E3-EF58-BB0158081B63}"/>
              </a:ext>
            </a:extLst>
          </p:cNvPr>
          <p:cNvGrpSpPr/>
          <p:nvPr/>
        </p:nvGrpSpPr>
        <p:grpSpPr>
          <a:xfrm>
            <a:off x="6413501" y="5013569"/>
            <a:ext cx="4114799" cy="2273800"/>
            <a:chOff x="750067" y="4464222"/>
            <a:chExt cx="2864620" cy="22738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CBD161-B90F-F91E-0B77-69C1DD1B57E3}"/>
                </a:ext>
              </a:extLst>
            </p:cNvPr>
            <p:cNvSpPr txBox="1"/>
            <p:nvPr/>
          </p:nvSpPr>
          <p:spPr>
            <a:xfrm>
              <a:off x="750067" y="4537420"/>
              <a:ext cx="2738703" cy="2200602"/>
            </a:xfrm>
            <a:prstGeom prst="rect">
              <a:avLst/>
            </a:prstGeom>
            <a:noFill/>
            <a:ln w="19050">
              <a:solidFill>
                <a:srgbClr val="724232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Конференция </a:t>
              </a:r>
            </a:p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«Студенческое предпринимательство» 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выставка инновационных/ технологических проектов 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представителей ФСО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представителей Фонда «Сколково»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индустриальных партнеров – крупных представителей ведущих производств региона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краш-тест проектов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endParaRPr lang="ru-RU" sz="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ключевых целей и задач коллаборации бизнес-Центр «Мой бизнес»- ВУЗы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5A7E9F91-5890-9578-6E4D-E2D8DCDFA4DD}"/>
                </a:ext>
              </a:extLst>
            </p:cNvPr>
            <p:cNvSpPr/>
            <p:nvPr/>
          </p:nvSpPr>
          <p:spPr bwMode="auto">
            <a:xfrm>
              <a:off x="2216540" y="4464222"/>
              <a:ext cx="1398147" cy="268663"/>
            </a:xfrm>
            <a:prstGeom prst="rect">
              <a:avLst/>
            </a:prstGeom>
            <a:solidFill>
              <a:srgbClr val="D3A472"/>
            </a:solidFill>
            <a:ln w="6350">
              <a:solidFill>
                <a:srgbClr val="552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 b="1">
                  <a:latin typeface="Circe"/>
                </a:rPr>
                <a:t>169 </a:t>
              </a:r>
              <a:r>
                <a:rPr lang="ru-RU" sz="1400" b="1" dirty="0">
                  <a:latin typeface="Circe"/>
                </a:rPr>
                <a:t>участников</a:t>
              </a:r>
              <a:endParaRPr sz="14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A08F7E-3D61-2F8E-8769-41CD1EE1CBE4}"/>
              </a:ext>
            </a:extLst>
          </p:cNvPr>
          <p:cNvGrpSpPr/>
          <p:nvPr/>
        </p:nvGrpSpPr>
        <p:grpSpPr>
          <a:xfrm>
            <a:off x="393700" y="5073525"/>
            <a:ext cx="2832108" cy="1827524"/>
            <a:chOff x="750067" y="4464222"/>
            <a:chExt cx="2832108" cy="18275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8F5392-DEBE-0277-E3AC-D94ED9E281CD}"/>
                </a:ext>
              </a:extLst>
            </p:cNvPr>
            <p:cNvSpPr txBox="1"/>
            <p:nvPr/>
          </p:nvSpPr>
          <p:spPr>
            <a:xfrm>
              <a:off x="750067" y="4537420"/>
              <a:ext cx="2738703" cy="1754326"/>
            </a:xfrm>
            <a:prstGeom prst="rect">
              <a:avLst/>
            </a:prstGeom>
            <a:noFill/>
            <a:ln w="19050">
              <a:solidFill>
                <a:srgbClr val="724232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</a:t>
              </a:r>
            </a:p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коллективной </a:t>
              </a:r>
            </a:p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«Точка кипения ВГТУ»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 академических часов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пост-акселерация проектов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ru-RU" sz="1200" dirty="0">
                  <a:solidFill>
                    <a:srgbClr val="5529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привлечение индустриальных партнеров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endParaRPr lang="ru-RU" sz="1200" dirty="0">
                <a:solidFill>
                  <a:srgbClr val="552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ИТОГО:</a:t>
              </a:r>
              <a:r>
                <a:rPr lang="ru-RU" sz="12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ГРАНТОВ </a:t>
              </a:r>
              <a:r>
                <a:rPr lang="ru-RU" sz="12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ru-RU" sz="12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3,2 МЛН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53EAD54-995F-354A-C4AE-532CF89E2CC6}"/>
                </a:ext>
              </a:extLst>
            </p:cNvPr>
            <p:cNvSpPr/>
            <p:nvPr/>
          </p:nvSpPr>
          <p:spPr bwMode="auto">
            <a:xfrm>
              <a:off x="2216540" y="4464222"/>
              <a:ext cx="1365635" cy="268663"/>
            </a:xfrm>
            <a:prstGeom prst="rect">
              <a:avLst/>
            </a:prstGeom>
            <a:solidFill>
              <a:srgbClr val="D3A472"/>
            </a:solidFill>
            <a:ln w="6350">
              <a:solidFill>
                <a:srgbClr val="552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>
                  <a:latin typeface="Circe"/>
                </a:rPr>
                <a:t>100 участников</a:t>
              </a:r>
              <a:endParaRPr sz="1400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3D2F34DB-6A1E-633D-DE8E-0C69F7082E0C}"/>
              </a:ext>
            </a:extLst>
          </p:cNvPr>
          <p:cNvGrpSpPr/>
          <p:nvPr/>
        </p:nvGrpSpPr>
        <p:grpSpPr>
          <a:xfrm>
            <a:off x="1818864" y="1647825"/>
            <a:ext cx="6939327" cy="1937132"/>
            <a:chOff x="1836373" y="1753383"/>
            <a:chExt cx="6939327" cy="1937132"/>
          </a:xfrm>
        </p:grpSpPr>
        <p:graphicFrame>
          <p:nvGraphicFramePr>
            <p:cNvPr id="32" name="Диаграмма 31">
              <a:extLst>
                <a:ext uri="{FF2B5EF4-FFF2-40B4-BE49-F238E27FC236}">
                  <a16:creationId xmlns:a16="http://schemas.microsoft.com/office/drawing/2014/main" id="{EFBB021E-A366-C8C7-DEDB-34333CA4D4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37954964"/>
                </p:ext>
              </p:extLst>
            </p:nvPr>
          </p:nvGraphicFramePr>
          <p:xfrm>
            <a:off x="1836373" y="1753383"/>
            <a:ext cx="6603465" cy="1937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E25B83-6034-2969-CE9B-DB39815F0712}"/>
                </a:ext>
              </a:extLst>
            </p:cNvPr>
            <p:cNvSpPr txBox="1"/>
            <p:nvPr/>
          </p:nvSpPr>
          <p:spPr>
            <a:xfrm>
              <a:off x="8318500" y="2464839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00" b="1" dirty="0">
                  <a:solidFill>
                    <a:srgbClr val="6F8E30"/>
                  </a:solidFill>
                  <a:latin typeface="+mn-lt"/>
                </a:rPr>
                <a:t>50</a:t>
              </a:r>
            </a:p>
            <a:p>
              <a:pPr algn="l"/>
              <a:r>
                <a:rPr lang="ru-RU" sz="1000" b="1" dirty="0">
                  <a:solidFill>
                    <a:srgbClr val="6F8E30"/>
                  </a:solidFill>
                  <a:latin typeface="+mn-lt"/>
                </a:rPr>
                <a:t>40</a:t>
              </a:r>
            </a:p>
            <a:p>
              <a:pPr algn="l"/>
              <a:r>
                <a:rPr lang="ru-RU" sz="1000" b="1" dirty="0">
                  <a:solidFill>
                    <a:srgbClr val="6F8E30"/>
                  </a:solidFill>
                  <a:latin typeface="+mn-lt"/>
                </a:rPr>
                <a:t>30</a:t>
              </a:r>
            </a:p>
            <a:p>
              <a:pPr algn="l"/>
              <a:r>
                <a:rPr lang="ru-RU" sz="1000" b="1" dirty="0">
                  <a:solidFill>
                    <a:srgbClr val="6F8E30"/>
                  </a:solidFill>
                  <a:latin typeface="+mn-lt"/>
                </a:rPr>
                <a:t>20</a:t>
              </a:r>
            </a:p>
            <a:p>
              <a:pPr algn="l"/>
              <a:r>
                <a:rPr lang="ru-RU" sz="1000" b="1" dirty="0">
                  <a:solidFill>
                    <a:srgbClr val="6F8E30"/>
                  </a:solidFill>
                  <a:latin typeface="+mn-lt"/>
                </a:rPr>
                <a:t>10</a:t>
              </a:r>
            </a:p>
            <a:p>
              <a:pPr algn="l"/>
              <a:r>
                <a:rPr lang="ru-RU" sz="1000" b="1" dirty="0">
                  <a:solidFill>
                    <a:srgbClr val="6F8E30"/>
                  </a:solidFill>
                  <a:latin typeface="+mn-lt"/>
                </a:rPr>
                <a:t>0</a:t>
              </a: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645E4A35-8E92-6AE6-B271-6AF90667A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094" y="3067592"/>
              <a:ext cx="1417406" cy="11135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7D19C3B8-A0D4-8DDD-28AA-8AE0C696C4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8132" y="2719570"/>
              <a:ext cx="1476143" cy="34408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C4D82C73-73A7-FBCB-52E3-9951E578AE76}"/>
                </a:ext>
              </a:extLst>
            </p:cNvPr>
            <p:cNvCxnSpPr>
              <a:cxnSpLocks/>
            </p:cNvCxnSpPr>
            <p:nvPr/>
          </p:nvCxnSpPr>
          <p:spPr>
            <a:xfrm>
              <a:off x="6032500" y="2709577"/>
              <a:ext cx="1465309" cy="11060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920BF9A-0055-A800-280D-A1FDA43FD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442" y="2955009"/>
              <a:ext cx="377934" cy="31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9DBD5872-A0A4-0C0F-79FC-7D2A058B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584" y="2978443"/>
              <a:ext cx="377934" cy="31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4699B784-6D5E-E23D-FEC1-6DEB8D2BE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518" y="2622109"/>
              <a:ext cx="377934" cy="31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25F16754-A8AA-3231-761D-269486E6F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031" y="2667783"/>
              <a:ext cx="377934" cy="31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749C7D-040D-6DB3-358A-9C63CE503A4A}"/>
                </a:ext>
              </a:extLst>
            </p:cNvPr>
            <p:cNvSpPr txBox="1"/>
            <p:nvPr/>
          </p:nvSpPr>
          <p:spPr>
            <a:xfrm>
              <a:off x="3077547" y="2590872"/>
              <a:ext cx="457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6F8E30"/>
                  </a:solidFill>
                </a:rPr>
                <a:t>14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2800ED-7FEF-742C-1F5C-F7BAEA7A824E}"/>
                </a:ext>
              </a:extLst>
            </p:cNvPr>
            <p:cNvSpPr txBox="1"/>
            <p:nvPr/>
          </p:nvSpPr>
          <p:spPr>
            <a:xfrm>
              <a:off x="4582592" y="2611242"/>
              <a:ext cx="457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6F8E30"/>
                  </a:solidFill>
                </a:rPr>
                <a:t>18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A2D66BC-922B-A406-A850-B9C2E6BC9918}"/>
                </a:ext>
              </a:extLst>
            </p:cNvPr>
            <p:cNvSpPr txBox="1"/>
            <p:nvPr/>
          </p:nvSpPr>
          <p:spPr>
            <a:xfrm>
              <a:off x="6104415" y="2176829"/>
              <a:ext cx="457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6F8E30"/>
                  </a:solidFill>
                </a:rPr>
                <a:t>40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693FE56-067E-F1FC-F648-509DCD0776A6}"/>
                </a:ext>
              </a:extLst>
            </p:cNvPr>
            <p:cNvSpPr txBox="1"/>
            <p:nvPr/>
          </p:nvSpPr>
          <p:spPr>
            <a:xfrm>
              <a:off x="7628316" y="2170425"/>
              <a:ext cx="457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6F8E30"/>
                  </a:solidFill>
                </a:rPr>
                <a:t>31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3F75FD40-EC81-C99B-2AAA-299DA10FEE48}"/>
              </a:ext>
            </a:extLst>
          </p:cNvPr>
          <p:cNvSpPr txBox="1"/>
          <p:nvPr/>
        </p:nvSpPr>
        <p:spPr>
          <a:xfrm>
            <a:off x="457144" y="4009079"/>
            <a:ext cx="9779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программы/акселератора </a:t>
            </a:r>
            <a:r>
              <a:rPr lang="ru-RU" sz="10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выявление технологичных проектов с элементами инноваций, оформление и привлечение инвестиции через </a:t>
            </a:r>
          </a:p>
          <a:p>
            <a:pPr algn="ctr"/>
            <a:r>
              <a:rPr lang="ru-RU" sz="10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содействия развитию малых форм предприятий в научно-технической сфере (Фонд содействия инновациям)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1F7CEB2-E2C5-89A7-6450-EF8B625C2A0E}"/>
              </a:ext>
            </a:extLst>
          </p:cNvPr>
          <p:cNvGrpSpPr/>
          <p:nvPr/>
        </p:nvGrpSpPr>
        <p:grpSpPr>
          <a:xfrm>
            <a:off x="3170342" y="3548841"/>
            <a:ext cx="4178115" cy="553998"/>
            <a:chOff x="3925933" y="3529193"/>
            <a:chExt cx="4178115" cy="55399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08F2CE-9942-C9C9-07F4-08EA0F9DDFD1}"/>
                </a:ext>
              </a:extLst>
            </p:cNvPr>
            <p:cNvSpPr txBox="1"/>
            <p:nvPr/>
          </p:nvSpPr>
          <p:spPr>
            <a:xfrm>
              <a:off x="3925933" y="3529193"/>
              <a:ext cx="4178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24232"/>
                  </a:solidFill>
                  <a:latin typeface="+mn-lt"/>
                </a:rPr>
                <a:t>- сумма привлеченных инвестиций, млн рублей</a:t>
              </a:r>
            </a:p>
            <a:p>
              <a:pPr algn="ctr"/>
              <a:r>
                <a:rPr lang="ru-RU" sz="1000" dirty="0">
                  <a:solidFill>
                    <a:srgbClr val="724232"/>
                  </a:solidFill>
                  <a:latin typeface="+mn-lt"/>
                </a:rPr>
                <a:t>- количество участников проекта, единиц</a:t>
              </a:r>
            </a:p>
            <a:p>
              <a:pPr algn="ctr"/>
              <a:endParaRPr lang="ru-RU" sz="1000" dirty="0">
                <a:solidFill>
                  <a:srgbClr val="724232"/>
                </a:solidFill>
                <a:latin typeface="+mn-lt"/>
              </a:endParaRPr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AAD68682-7401-CD20-D711-A6C8FCF38886}"/>
                </a:ext>
              </a:extLst>
            </p:cNvPr>
            <p:cNvGrpSpPr/>
            <p:nvPr/>
          </p:nvGrpSpPr>
          <p:grpSpPr>
            <a:xfrm>
              <a:off x="4546491" y="3589182"/>
              <a:ext cx="260400" cy="288510"/>
              <a:chOff x="8715926" y="4968669"/>
              <a:chExt cx="260400" cy="288510"/>
            </a:xfrm>
          </p:grpSpPr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243A0835-296E-E111-95CC-C2930153171E}"/>
                  </a:ext>
                </a:extLst>
              </p:cNvPr>
              <p:cNvSpPr/>
              <p:nvPr/>
            </p:nvSpPr>
            <p:spPr>
              <a:xfrm>
                <a:off x="8715926" y="4968669"/>
                <a:ext cx="108000" cy="108000"/>
              </a:xfrm>
              <a:prstGeom prst="rect">
                <a:avLst/>
              </a:prstGeom>
              <a:solidFill>
                <a:srgbClr val="FFBA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7A88910E-6E22-669A-0733-F161B28E931E}"/>
                  </a:ext>
                </a:extLst>
              </p:cNvPr>
              <p:cNvSpPr/>
              <p:nvPr/>
            </p:nvSpPr>
            <p:spPr>
              <a:xfrm>
                <a:off x="8868326" y="5149179"/>
                <a:ext cx="108000" cy="108000"/>
              </a:xfrm>
              <a:prstGeom prst="rect">
                <a:avLst/>
              </a:prstGeom>
              <a:solidFill>
                <a:srgbClr val="6F8E3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3FBFBB2-43B4-9CCF-8DBC-1CF68A11222F}"/>
              </a:ext>
            </a:extLst>
          </p:cNvPr>
          <p:cNvCxnSpPr>
            <a:cxnSpLocks/>
          </p:cNvCxnSpPr>
          <p:nvPr/>
        </p:nvCxnSpPr>
        <p:spPr>
          <a:xfrm>
            <a:off x="2755900" y="1634478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A8D276F-E3E0-A9B4-44E5-BF2C2C3105EB}"/>
              </a:ext>
            </a:extLst>
          </p:cNvPr>
          <p:cNvCxnSpPr>
            <a:cxnSpLocks/>
          </p:cNvCxnSpPr>
          <p:nvPr/>
        </p:nvCxnSpPr>
        <p:spPr>
          <a:xfrm>
            <a:off x="593016" y="1548012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8CE9EF-49B8-7560-7C55-B0683877B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7956" y="1495425"/>
            <a:ext cx="2550433" cy="1019635"/>
          </a:xfrm>
          <a:prstGeom prst="rect">
            <a:avLst/>
          </a:prstGeom>
        </p:spPr>
      </p:pic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111B5524-0908-92C5-DA04-ADA93850CF87}"/>
              </a:ext>
            </a:extLst>
          </p:cNvPr>
          <p:cNvSpPr/>
          <p:nvPr/>
        </p:nvSpPr>
        <p:spPr>
          <a:xfrm flipV="1">
            <a:off x="9167854" y="2541179"/>
            <a:ext cx="936902" cy="258873"/>
          </a:xfrm>
          <a:prstGeom prst="triangle">
            <a:avLst/>
          </a:prstGeom>
          <a:solidFill>
            <a:srgbClr val="8AA3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8769C-3354-108E-BB02-0AA231C640DB}"/>
              </a:ext>
            </a:extLst>
          </p:cNvPr>
          <p:cNvSpPr txBox="1"/>
          <p:nvPr/>
        </p:nvSpPr>
        <p:spPr>
          <a:xfrm>
            <a:off x="8112155" y="2780407"/>
            <a:ext cx="241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8AA357"/>
                </a:solidFill>
              </a:rPr>
              <a:t>10</a:t>
            </a:r>
            <a:r>
              <a:rPr lang="ru-RU" sz="1400" dirty="0"/>
              <a:t> </a:t>
            </a:r>
          </a:p>
          <a:p>
            <a:pPr algn="r"/>
            <a:r>
              <a:rPr lang="ru-RU" sz="1400" b="1" dirty="0">
                <a:solidFill>
                  <a:srgbClr val="8AA357"/>
                </a:solidFill>
              </a:rPr>
              <a:t>резидентов от ВО</a:t>
            </a:r>
          </a:p>
          <a:p>
            <a:pPr algn="ctr"/>
            <a:r>
              <a:rPr lang="ru-RU" sz="1400" b="1" dirty="0">
                <a:solidFill>
                  <a:srgbClr val="8AA357"/>
                </a:solidFill>
              </a:rPr>
              <a:t>                2023 год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EC76478-ECA2-DBBD-2046-A6AE03B4A98B}"/>
              </a:ext>
            </a:extLst>
          </p:cNvPr>
          <p:cNvGrpSpPr/>
          <p:nvPr/>
        </p:nvGrpSpPr>
        <p:grpSpPr>
          <a:xfrm>
            <a:off x="50604" y="1766842"/>
            <a:ext cx="2006220" cy="1053831"/>
            <a:chOff x="15060" y="1624591"/>
            <a:chExt cx="2006220" cy="1053831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898DEC4-2A21-F2E8-EAAA-D206E2EB3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060" y="1624591"/>
              <a:ext cx="2006220" cy="802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58C896B6-7300-3766-3DC6-DCCD37FD54A2}"/>
                </a:ext>
              </a:extLst>
            </p:cNvPr>
            <p:cNvSpPr/>
            <p:nvPr/>
          </p:nvSpPr>
          <p:spPr>
            <a:xfrm flipV="1">
              <a:off x="635989" y="2494491"/>
              <a:ext cx="736985" cy="183931"/>
            </a:xfrm>
            <a:prstGeom prst="triangle">
              <a:avLst/>
            </a:prstGeom>
            <a:solidFill>
              <a:srgbClr val="B8B7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C063D01-18BC-6F39-7FD1-D77D076271EF}"/>
              </a:ext>
            </a:extLst>
          </p:cNvPr>
          <p:cNvSpPr txBox="1"/>
          <p:nvPr/>
        </p:nvSpPr>
        <p:spPr>
          <a:xfrm>
            <a:off x="118999" y="2709975"/>
            <a:ext cx="1900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>
                <a:solidFill>
                  <a:srgbClr val="B8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ru-RU" sz="1400" dirty="0"/>
              <a:t>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резидентов от ВО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01.01.2023</a:t>
            </a:r>
          </a:p>
        </p:txBody>
      </p:sp>
    </p:spTree>
    <p:extLst>
      <p:ext uri="{BB962C8B-B14F-4D97-AF65-F5344CB8AC3E}">
        <p14:creationId xmlns:p14="http://schemas.microsoft.com/office/powerpoint/2010/main" val="241236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21" y="1353333"/>
            <a:ext cx="7162800" cy="58489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76659" y="1860708"/>
            <a:ext cx="441767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Эртильский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5064" y="2231807"/>
            <a:ext cx="432208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Терновский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2818" y="2729288"/>
            <a:ext cx="516191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Грибановский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431" y="2211678"/>
            <a:ext cx="402165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Панинский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402" y="2396585"/>
            <a:ext cx="454058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Н.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Девицкий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7291" y="2661501"/>
            <a:ext cx="749707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Аннинский</a:t>
            </a:r>
            <a:r>
              <a:rPr sz="500" b="1" spc="2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55533" y="4064068"/>
            <a:ext cx="516875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Острогожский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51499" y="4457665"/>
            <a:ext cx="400800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Каменский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1540000">
            <a:off x="1523810" y="5370998"/>
            <a:ext cx="498162" cy="74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"/>
              </a:lnSpc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Ольховатский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77942" y="4534591"/>
            <a:ext cx="529847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Воробьевский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7109" y="6559905"/>
            <a:ext cx="602907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Кантемировский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99334" y="3502984"/>
            <a:ext cx="792041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Бобровский</a:t>
            </a:r>
            <a:r>
              <a:rPr sz="500" b="1" spc="1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36307" y="2358605"/>
            <a:ext cx="411042" cy="1009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20" dirty="0">
                <a:solidFill>
                  <a:srgbClr val="FFFFFF"/>
                </a:solidFill>
                <a:latin typeface="+mn-lt"/>
                <a:cs typeface="Arial"/>
              </a:rPr>
              <a:t>Мой</a:t>
            </a:r>
            <a:r>
              <a:rPr sz="500" b="1" spc="-5" dirty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500" b="1" spc="-10" dirty="0">
                <a:solidFill>
                  <a:srgbClr val="FFFFFF"/>
                </a:solidFill>
                <a:latin typeface="+mn-lt"/>
                <a:cs typeface="Arial"/>
              </a:rPr>
              <a:t>Бизнес</a:t>
            </a:r>
            <a:endParaRPr sz="500">
              <a:latin typeface="+mn-lt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8177" y="2427230"/>
            <a:ext cx="316133" cy="1009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+mn-lt"/>
                <a:cs typeface="Arial"/>
              </a:rPr>
              <a:t>Воронеж</a:t>
            </a:r>
            <a:endParaRPr sz="500">
              <a:latin typeface="+mn-lt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26807" y="6511308"/>
            <a:ext cx="812524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2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Богучарский</a:t>
            </a:r>
            <a:r>
              <a:rPr sz="500" b="1" spc="2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25961" y="2509796"/>
            <a:ext cx="628853" cy="2786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640"/>
              </a:lnSpc>
              <a:spcBef>
                <a:spcPts val="105"/>
              </a:spcBef>
            </a:pPr>
            <a:r>
              <a:rPr sz="550" b="1" spc="-25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endParaRPr sz="550">
              <a:latin typeface="+mn-lt"/>
              <a:cs typeface="Arial"/>
            </a:endParaRPr>
          </a:p>
          <a:p>
            <a:pPr marL="12700" marR="5080" algn="ctr">
              <a:lnSpc>
                <a:spcPts val="620"/>
              </a:lnSpc>
              <a:spcBef>
                <a:spcPts val="35"/>
              </a:spcBef>
            </a:pPr>
            <a:r>
              <a:rPr sz="550" b="1" spc="-20" dirty="0">
                <a:solidFill>
                  <a:srgbClr val="151616"/>
                </a:solidFill>
                <a:latin typeface="+mn-lt"/>
                <a:cs typeface="Arial"/>
              </a:rPr>
              <a:t>Борисоглебский</a:t>
            </a:r>
            <a:r>
              <a:rPr sz="550" b="1" spc="20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5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50">
              <a:latin typeface="+mn-lt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77626" y="3989760"/>
            <a:ext cx="946352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Бутурлиновский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70877" y="1806551"/>
            <a:ext cx="897874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Верхнехавский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44643" y="5644114"/>
            <a:ext cx="833008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В.Мамонский</a:t>
            </a:r>
            <a:r>
              <a:rPr sz="500" b="1" spc="2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71155" y="5121495"/>
            <a:ext cx="852809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Калачеевский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5512" y="3821842"/>
            <a:ext cx="780433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2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Лискинский</a:t>
            </a:r>
            <a:r>
              <a:rPr sz="500" b="1" spc="2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7582" y="2264746"/>
            <a:ext cx="743562" cy="19743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74955" marR="5080" indent="-262890">
              <a:lnSpc>
                <a:spcPts val="590"/>
              </a:lnSpc>
              <a:spcBef>
                <a:spcPts val="150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Новоусманский</a:t>
            </a:r>
            <a:r>
              <a:rPr sz="500" b="1" spc="20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608" y="3552107"/>
            <a:ext cx="908798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Новохоперский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18769" y="4774857"/>
            <a:ext cx="787944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 Павловский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82350" y="5771006"/>
            <a:ext cx="816621" cy="19743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09245" marR="5080" indent="-297180">
              <a:lnSpc>
                <a:spcPts val="590"/>
              </a:lnSpc>
              <a:spcBef>
                <a:spcPts val="150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Петропавловский</a:t>
            </a:r>
            <a:r>
              <a:rPr sz="500" b="1" spc="20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33343" y="2852656"/>
            <a:ext cx="182306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endParaRPr sz="500">
              <a:latin typeface="+mn-lt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79081" y="2937572"/>
            <a:ext cx="490929" cy="19743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57480" marR="5080" indent="-145415">
              <a:lnSpc>
                <a:spcPts val="590"/>
              </a:lnSpc>
              <a:spcBef>
                <a:spcPts val="150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Поворинский</a:t>
            </a:r>
            <a:r>
              <a:rPr sz="500" b="1" spc="20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2052" y="1483640"/>
            <a:ext cx="406262" cy="29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595"/>
              </a:lnSpc>
              <a:spcBef>
                <a:spcPts val="125"/>
              </a:spcBef>
            </a:pP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endParaRPr sz="500">
              <a:latin typeface="+mn-lt"/>
              <a:cs typeface="Arial"/>
            </a:endParaRPr>
          </a:p>
          <a:p>
            <a:pPr marL="12700" marR="5080" algn="ctr">
              <a:lnSpc>
                <a:spcPts val="590"/>
              </a:lnSpc>
              <a:spcBef>
                <a:spcPts val="20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Рамонский</a:t>
            </a:r>
            <a:r>
              <a:rPr sz="500" b="1" spc="20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7534" y="3388672"/>
            <a:ext cx="434257" cy="29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595"/>
              </a:lnSpc>
              <a:spcBef>
                <a:spcPts val="125"/>
              </a:spcBef>
            </a:pP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endParaRPr sz="500" dirty="0">
              <a:latin typeface="+mn-lt"/>
              <a:cs typeface="Arial"/>
            </a:endParaRPr>
          </a:p>
          <a:p>
            <a:pPr marL="12065" marR="5080" algn="ctr">
              <a:lnSpc>
                <a:spcPts val="590"/>
              </a:lnSpc>
              <a:spcBef>
                <a:spcPts val="20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Репьевский</a:t>
            </a:r>
            <a:r>
              <a:rPr sz="500" b="1" spc="20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 dirty="0">
              <a:latin typeface="+mn-lt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91229" y="5844003"/>
            <a:ext cx="875340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Россошанский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8225" y="1928410"/>
            <a:ext cx="828911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Семилукский</a:t>
            </a:r>
            <a:r>
              <a:rPr sz="500" b="1" spc="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66099" y="3471897"/>
            <a:ext cx="737417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-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Таловский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6948" y="2688856"/>
            <a:ext cx="1463909" cy="4460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Хохольский</a:t>
            </a:r>
            <a:r>
              <a:rPr sz="500" b="1" spc="-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+mn-lt"/>
              <a:cs typeface="Arial"/>
            </a:endParaRPr>
          </a:p>
          <a:p>
            <a:pPr marL="471805">
              <a:lnSpc>
                <a:spcPct val="100000"/>
              </a:lnSpc>
            </a:pPr>
            <a:r>
              <a:rPr sz="45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450" b="1" spc="6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450" b="1" dirty="0">
                <a:solidFill>
                  <a:srgbClr val="151616"/>
                </a:solidFill>
                <a:latin typeface="+mn-lt"/>
                <a:cs typeface="Arial"/>
              </a:rPr>
              <a:t>Новоронеж</a:t>
            </a:r>
            <a:r>
              <a:rPr sz="450" b="1" spc="6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45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450">
              <a:latin typeface="+mn-lt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5"/>
              </a:spcBef>
            </a:pPr>
            <a:r>
              <a:rPr sz="500" b="1" spc="-10" dirty="0">
                <a:solidFill>
                  <a:srgbClr val="151616"/>
                </a:solidFill>
                <a:latin typeface="+mn-lt"/>
                <a:cs typeface="Arial"/>
              </a:rPr>
              <a:t>Каширский</a:t>
            </a:r>
            <a:endParaRPr sz="500">
              <a:latin typeface="+mn-lt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95143" y="4881566"/>
            <a:ext cx="860320" cy="1060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АНО</a:t>
            </a:r>
            <a:r>
              <a:rPr sz="500" b="1" spc="10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dirty="0">
                <a:solidFill>
                  <a:srgbClr val="151616"/>
                </a:solidFill>
                <a:latin typeface="+mn-lt"/>
                <a:cs typeface="Arial"/>
              </a:rPr>
              <a:t>Подгоренский</a:t>
            </a:r>
            <a:r>
              <a:rPr sz="500" b="1" spc="15" dirty="0">
                <a:solidFill>
                  <a:srgbClr val="151616"/>
                </a:solidFill>
                <a:latin typeface="+mn-lt"/>
                <a:cs typeface="Arial"/>
              </a:rPr>
              <a:t> </a:t>
            </a:r>
            <a:r>
              <a:rPr sz="500" b="1" spc="-25" dirty="0">
                <a:solidFill>
                  <a:srgbClr val="151616"/>
                </a:solidFill>
                <a:latin typeface="+mn-lt"/>
                <a:cs typeface="Arial"/>
              </a:rPr>
              <a:t>ЦПП</a:t>
            </a:r>
            <a:endParaRPr sz="500">
              <a:latin typeface="+mn-lt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4291" y="191357"/>
            <a:ext cx="81051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EC553A"/>
                </a:solidFill>
                <a:latin typeface="+mn-lt"/>
                <a:cs typeface="Century Gothic"/>
              </a:rPr>
              <a:t>РАБОТА С ИНФРАСТРУКТУРОЙ ПОДДЕРЖКИ </a:t>
            </a:r>
            <a:r>
              <a:rPr sz="2550" b="1" spc="-20" dirty="0">
                <a:solidFill>
                  <a:srgbClr val="EC553A"/>
                </a:solidFill>
                <a:latin typeface="+mn-lt"/>
                <a:cs typeface="Century Gothic"/>
              </a:rPr>
              <a:t>СМСП</a:t>
            </a:r>
            <a:endParaRPr lang="ru-RU" sz="2550" dirty="0">
              <a:solidFill>
                <a:srgbClr val="EC553A"/>
              </a:solidFill>
              <a:latin typeface="+mn-lt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37300" y="5794878"/>
            <a:ext cx="904010" cy="13689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08150" algn="l"/>
              </a:tabLst>
            </a:pPr>
            <a:r>
              <a:rPr sz="4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62021" y="6403616"/>
            <a:ext cx="886460" cy="4616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18440" marR="5080" indent="-206375">
              <a:lnSpc>
                <a:spcPts val="1590"/>
              </a:lnSpc>
              <a:spcBef>
                <a:spcPts val="365"/>
              </a:spcBef>
            </a:pPr>
            <a:r>
              <a:rPr sz="1500" spc="-20" dirty="0">
                <a:solidFill>
                  <a:srgbClr val="FFFFFF"/>
                </a:solidFill>
                <a:latin typeface="+mn-lt"/>
                <a:cs typeface="Arial"/>
              </a:rPr>
              <a:t>районных </a:t>
            </a:r>
            <a:r>
              <a:rPr sz="1500" spc="60" dirty="0">
                <a:solidFill>
                  <a:srgbClr val="FFFFFF"/>
                </a:solidFill>
                <a:latin typeface="+mn-lt"/>
                <a:cs typeface="Arial"/>
              </a:rPr>
              <a:t>ЦПП</a:t>
            </a:r>
            <a:endParaRPr sz="1500" dirty="0">
              <a:latin typeface="+mn-lt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79456" y="3688246"/>
            <a:ext cx="5243040" cy="1896481"/>
          </a:xfrm>
          <a:prstGeom prst="rect">
            <a:avLst/>
          </a:prstGeom>
          <a:solidFill>
            <a:srgbClr val="FCFAF7"/>
          </a:solidFill>
        </p:spPr>
        <p:txBody>
          <a:bodyPr vert="horz" wrap="square" lIns="0" tIns="5080" rIns="0" bIns="0" rtlCol="0">
            <a:spAutoFit/>
          </a:bodyPr>
          <a:lstStyle/>
          <a:p>
            <a:pPr marL="298450" marR="5080" indent="-285750">
              <a:lnSpc>
                <a:spcPts val="1650"/>
              </a:lnSpc>
              <a:spcBef>
                <a:spcPts val="1300"/>
              </a:spcBef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развития предпринимательства, выявление проблем и препятствий, сдерживающих развитие малого и среднего предпринимательства  Воронежской области</a:t>
            </a:r>
          </a:p>
          <a:p>
            <a:pPr marL="298450" marR="5080" indent="-285750" algn="just">
              <a:lnSpc>
                <a:spcPts val="1650"/>
              </a:lnSpc>
              <a:spcBef>
                <a:spcPts val="1300"/>
              </a:spcBef>
              <a:buFont typeface="Wingdings" panose="05000000000000000000" pitchFamily="2" charset="2"/>
              <a:buChar char="ü"/>
            </a:pPr>
            <a:r>
              <a:rPr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функции единого </a:t>
            </a:r>
            <a:r>
              <a:rPr sz="12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</a:t>
            </a:r>
            <a:r>
              <a:rPr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инфраструктурой</a:t>
            </a:r>
            <a:r>
              <a:rPr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поддержки </a:t>
            </a:r>
            <a:r>
              <a:rPr sz="12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Центром</a:t>
            </a:r>
            <a:r>
              <a:rPr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бизнес» </a:t>
            </a:r>
            <a:r>
              <a:rPr sz="12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с ЦПП 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 области с целью предоставления услуг (</a:t>
            </a:r>
            <a:r>
              <a:rPr lang="ru-RU" sz="1200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включенных в перечень Центра «Мой бизнес»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лицам и МСП </a:t>
            </a:r>
            <a:r>
              <a:rPr lang="ru-RU" sz="1200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удаленных населенных пунктах</a:t>
            </a:r>
            <a:r>
              <a:rPr lang="ru-RU" sz="12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сотрудниками районных ЦПП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3578D39-70E6-380E-7905-F4A5BDBF0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75057"/>
              </p:ext>
            </p:extLst>
          </p:nvPr>
        </p:nvGraphicFramePr>
        <p:xfrm>
          <a:off x="9871538" y="114127"/>
          <a:ext cx="670605" cy="114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74280" imgH="1148760" progId="CorelDraw.Graphic.22">
                  <p:embed/>
                </p:oleObj>
              </mc:Choice>
              <mc:Fallback>
                <p:oleObj name="CorelDRAW" r:id="rId3" imgW="674280" imgH="1148760" progId="CorelDraw.Graphic.2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37C6D1E-87EC-7157-B573-238C13485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1538" y="114127"/>
                        <a:ext cx="670605" cy="1146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ject 10">
            <a:extLst>
              <a:ext uri="{FF2B5EF4-FFF2-40B4-BE49-F238E27FC236}">
                <a16:creationId xmlns:a16="http://schemas.microsoft.com/office/drawing/2014/main" id="{EACB36E4-A4BC-7425-2E05-39FBDFFBDC92}"/>
              </a:ext>
            </a:extLst>
          </p:cNvPr>
          <p:cNvSpPr/>
          <p:nvPr/>
        </p:nvSpPr>
        <p:spPr>
          <a:xfrm>
            <a:off x="10220304" y="388270"/>
            <a:ext cx="155385" cy="173594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A9867"/>
              </a:solidFill>
              <a:latin typeface="+mn-lt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650B099B-8A47-E927-0582-7FABEF2EEBC3}"/>
              </a:ext>
            </a:extLst>
          </p:cNvPr>
          <p:cNvSpPr/>
          <p:nvPr/>
        </p:nvSpPr>
        <p:spPr>
          <a:xfrm>
            <a:off x="8652169" y="310748"/>
            <a:ext cx="265338" cy="296433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147027" y="147185"/>
                </a:moveTo>
                <a:lnTo>
                  <a:pt x="147027" y="294213"/>
                </a:lnTo>
                <a:lnTo>
                  <a:pt x="294142" y="294213"/>
                </a:lnTo>
                <a:lnTo>
                  <a:pt x="294142" y="441327"/>
                </a:lnTo>
                <a:lnTo>
                  <a:pt x="441323" y="441327"/>
                </a:lnTo>
                <a:lnTo>
                  <a:pt x="441323" y="0"/>
                </a:lnTo>
                <a:lnTo>
                  <a:pt x="0" y="0"/>
                </a:lnTo>
                <a:lnTo>
                  <a:pt x="0" y="147185"/>
                </a:lnTo>
                <a:lnTo>
                  <a:pt x="147027" y="147185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A9867"/>
              </a:solidFill>
              <a:latin typeface="+mn-lt"/>
            </a:endParaRPr>
          </a:p>
        </p:txBody>
      </p:sp>
      <p:grpSp>
        <p:nvGrpSpPr>
          <p:cNvPr id="52" name="object 12">
            <a:extLst>
              <a:ext uri="{FF2B5EF4-FFF2-40B4-BE49-F238E27FC236}">
                <a16:creationId xmlns:a16="http://schemas.microsoft.com/office/drawing/2014/main" id="{64B70182-9EFF-C093-CA25-EDF8D427B44F}"/>
              </a:ext>
            </a:extLst>
          </p:cNvPr>
          <p:cNvGrpSpPr/>
          <p:nvPr/>
        </p:nvGrpSpPr>
        <p:grpSpPr>
          <a:xfrm>
            <a:off x="9537700" y="-58263"/>
            <a:ext cx="388063" cy="369795"/>
            <a:chOff x="10110416" y="5341421"/>
            <a:chExt cx="550545" cy="550545"/>
          </a:xfrm>
        </p:grpSpPr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BA92A000-A826-E3DB-D07D-F7B1410E474E}"/>
                </a:ext>
              </a:extLst>
            </p:cNvPr>
            <p:cNvSpPr/>
            <p:nvPr/>
          </p:nvSpPr>
          <p:spPr>
            <a:xfrm>
              <a:off x="10111788" y="5342793"/>
              <a:ext cx="548005" cy="548005"/>
            </a:xfrm>
            <a:custGeom>
              <a:avLst/>
              <a:gdLst/>
              <a:ahLst/>
              <a:cxnLst/>
              <a:rect l="l" t="t" r="r" b="b"/>
              <a:pathLst>
                <a:path w="548004" h="548004">
                  <a:moveTo>
                    <a:pt x="273848" y="0"/>
                  </a:moveTo>
                  <a:lnTo>
                    <a:pt x="224623" y="4412"/>
                  </a:lnTo>
                  <a:lnTo>
                    <a:pt x="178292" y="17132"/>
                  </a:lnTo>
                  <a:lnTo>
                    <a:pt x="135630" y="37387"/>
                  </a:lnTo>
                  <a:lnTo>
                    <a:pt x="97409" y="64405"/>
                  </a:lnTo>
                  <a:lnTo>
                    <a:pt x="64404" y="97410"/>
                  </a:lnTo>
                  <a:lnTo>
                    <a:pt x="37387" y="135630"/>
                  </a:lnTo>
                  <a:lnTo>
                    <a:pt x="17132" y="178292"/>
                  </a:lnTo>
                  <a:lnTo>
                    <a:pt x="4411" y="224622"/>
                  </a:lnTo>
                  <a:lnTo>
                    <a:pt x="0" y="273847"/>
                  </a:lnTo>
                  <a:lnTo>
                    <a:pt x="4411" y="323071"/>
                  </a:lnTo>
                  <a:lnTo>
                    <a:pt x="17132" y="369401"/>
                  </a:lnTo>
                  <a:lnTo>
                    <a:pt x="37387" y="412063"/>
                  </a:lnTo>
                  <a:lnTo>
                    <a:pt x="64404" y="450284"/>
                  </a:lnTo>
                  <a:lnTo>
                    <a:pt x="97409" y="483289"/>
                  </a:lnTo>
                  <a:lnTo>
                    <a:pt x="135630" y="510307"/>
                  </a:lnTo>
                  <a:lnTo>
                    <a:pt x="178292" y="530563"/>
                  </a:lnTo>
                  <a:lnTo>
                    <a:pt x="224623" y="543284"/>
                  </a:lnTo>
                  <a:lnTo>
                    <a:pt x="273848" y="547696"/>
                  </a:lnTo>
                  <a:lnTo>
                    <a:pt x="323071" y="543284"/>
                  </a:lnTo>
                  <a:lnTo>
                    <a:pt x="369399" y="530563"/>
                  </a:lnTo>
                  <a:lnTo>
                    <a:pt x="412060" y="510307"/>
                  </a:lnTo>
                  <a:lnTo>
                    <a:pt x="450280" y="483289"/>
                  </a:lnTo>
                  <a:lnTo>
                    <a:pt x="483285" y="450284"/>
                  </a:lnTo>
                  <a:lnTo>
                    <a:pt x="510302" y="412063"/>
                  </a:lnTo>
                  <a:lnTo>
                    <a:pt x="530557" y="369401"/>
                  </a:lnTo>
                  <a:lnTo>
                    <a:pt x="543277" y="323071"/>
                  </a:lnTo>
                  <a:lnTo>
                    <a:pt x="547690" y="273847"/>
                  </a:lnTo>
                  <a:lnTo>
                    <a:pt x="543277" y="224622"/>
                  </a:lnTo>
                  <a:lnTo>
                    <a:pt x="530557" y="178292"/>
                  </a:lnTo>
                  <a:lnTo>
                    <a:pt x="510302" y="135630"/>
                  </a:lnTo>
                  <a:lnTo>
                    <a:pt x="483285" y="97410"/>
                  </a:lnTo>
                  <a:lnTo>
                    <a:pt x="450280" y="64405"/>
                  </a:lnTo>
                  <a:lnTo>
                    <a:pt x="412060" y="37387"/>
                  </a:lnTo>
                  <a:lnTo>
                    <a:pt x="369399" y="17132"/>
                  </a:lnTo>
                  <a:lnTo>
                    <a:pt x="323071" y="4412"/>
                  </a:lnTo>
                  <a:lnTo>
                    <a:pt x="273848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CA9867"/>
                </a:solidFill>
                <a:latin typeface="+mn-lt"/>
              </a:endParaRPr>
            </a:p>
          </p:txBody>
        </p:sp>
        <p:pic>
          <p:nvPicPr>
            <p:cNvPr id="54" name="object 14">
              <a:extLst>
                <a:ext uri="{FF2B5EF4-FFF2-40B4-BE49-F238E27FC236}">
                  <a16:creationId xmlns:a16="http://schemas.microsoft.com/office/drawing/2014/main" id="{018AF0C0-D434-3B00-2B2E-D1F9A518DCC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2980" y="5523984"/>
              <a:ext cx="185305" cy="185310"/>
            </a:xfrm>
            <a:prstGeom prst="rect">
              <a:avLst/>
            </a:prstGeom>
            <a:ln>
              <a:solidFill>
                <a:srgbClr val="F2E6DA"/>
              </a:solidFill>
            </a:ln>
          </p:spPr>
        </p:pic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3A336EB-3DE9-21B5-1CF1-1BCD3C9FE343}"/>
              </a:ext>
            </a:extLst>
          </p:cNvPr>
          <p:cNvSpPr/>
          <p:nvPr/>
        </p:nvSpPr>
        <p:spPr>
          <a:xfrm>
            <a:off x="7962277" y="5726605"/>
            <a:ext cx="2255666" cy="1179050"/>
          </a:xfrm>
          <a:prstGeom prst="rect">
            <a:avLst/>
          </a:prstGeom>
          <a:solidFill>
            <a:srgbClr val="CA9867"/>
          </a:solidFill>
          <a:ln>
            <a:solidFill>
              <a:srgbClr val="CA98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 менее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</a:t>
            </a:r>
            <a:r>
              <a:rPr lang="ru-RU" sz="2400" dirty="0"/>
              <a:t>услуг ежегодно</a:t>
            </a:r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68952D7-4082-0D68-4D0E-558173C9336E}"/>
              </a:ext>
            </a:extLst>
          </p:cNvPr>
          <p:cNvSpPr/>
          <p:nvPr/>
        </p:nvSpPr>
        <p:spPr>
          <a:xfrm>
            <a:off x="6989599" y="2604163"/>
            <a:ext cx="3432897" cy="898821"/>
          </a:xfrm>
          <a:prstGeom prst="rect">
            <a:avLst/>
          </a:prstGeom>
          <a:solidFill>
            <a:srgbClr val="CCB6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Воронежского региона</a:t>
            </a:r>
          </a:p>
        </p:txBody>
      </p:sp>
      <p:grpSp>
        <p:nvGrpSpPr>
          <p:cNvPr id="64" name="object 30">
            <a:extLst>
              <a:ext uri="{FF2B5EF4-FFF2-40B4-BE49-F238E27FC236}">
                <a16:creationId xmlns:a16="http://schemas.microsoft.com/office/drawing/2014/main" id="{D5074D43-CB76-D938-B577-B95912A9626A}"/>
              </a:ext>
            </a:extLst>
          </p:cNvPr>
          <p:cNvGrpSpPr/>
          <p:nvPr/>
        </p:nvGrpSpPr>
        <p:grpSpPr>
          <a:xfrm>
            <a:off x="4746953" y="6936956"/>
            <a:ext cx="584200" cy="422909"/>
            <a:chOff x="8127442" y="4916235"/>
            <a:chExt cx="584200" cy="422909"/>
          </a:xfrm>
        </p:grpSpPr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C1986FED-7FF3-C115-50F5-46998B4E8946}"/>
                </a:ext>
              </a:extLst>
            </p:cNvPr>
            <p:cNvSpPr/>
            <p:nvPr/>
          </p:nvSpPr>
          <p:spPr>
            <a:xfrm>
              <a:off x="8128814" y="49176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F930BFA5-30A8-99CE-8C09-F779CA7A9CD1}"/>
                </a:ext>
              </a:extLst>
            </p:cNvPr>
            <p:cNvSpPr/>
            <p:nvPr/>
          </p:nvSpPr>
          <p:spPr>
            <a:xfrm>
              <a:off x="8290252" y="5079045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3">
              <a:extLst>
                <a:ext uri="{FF2B5EF4-FFF2-40B4-BE49-F238E27FC236}">
                  <a16:creationId xmlns:a16="http://schemas.microsoft.com/office/drawing/2014/main" id="{AA947DD3-88F1-046B-E7C7-FED46B52CB55}"/>
                </a:ext>
              </a:extLst>
            </p:cNvPr>
            <p:cNvSpPr/>
            <p:nvPr/>
          </p:nvSpPr>
          <p:spPr>
            <a:xfrm>
              <a:off x="8451550" y="491775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36">
            <a:extLst>
              <a:ext uri="{FF2B5EF4-FFF2-40B4-BE49-F238E27FC236}">
                <a16:creationId xmlns:a16="http://schemas.microsoft.com/office/drawing/2014/main" id="{5D88FACB-8CC4-65C7-9C07-B1D263C76F2D}"/>
              </a:ext>
            </a:extLst>
          </p:cNvPr>
          <p:cNvGrpSpPr/>
          <p:nvPr/>
        </p:nvGrpSpPr>
        <p:grpSpPr>
          <a:xfrm>
            <a:off x="9838533" y="6787973"/>
            <a:ext cx="470534" cy="470534"/>
            <a:chOff x="7485822" y="5235334"/>
            <a:chExt cx="470534" cy="470534"/>
          </a:xfrm>
        </p:grpSpPr>
        <p:sp>
          <p:nvSpPr>
            <p:cNvPr id="69" name="object 37">
              <a:extLst>
                <a:ext uri="{FF2B5EF4-FFF2-40B4-BE49-F238E27FC236}">
                  <a16:creationId xmlns:a16="http://schemas.microsoft.com/office/drawing/2014/main" id="{8D5032BD-7D52-0CFE-AEF6-82C5153E22F2}"/>
                </a:ext>
              </a:extLst>
            </p:cNvPr>
            <p:cNvSpPr/>
            <p:nvPr/>
          </p:nvSpPr>
          <p:spPr>
            <a:xfrm>
              <a:off x="7487193" y="5236706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5">
                  <a:moveTo>
                    <a:pt x="233744" y="0"/>
                  </a:moveTo>
                  <a:lnTo>
                    <a:pt x="186636" y="4748"/>
                  </a:lnTo>
                  <a:lnTo>
                    <a:pt x="142759" y="18369"/>
                  </a:lnTo>
                  <a:lnTo>
                    <a:pt x="103054" y="39920"/>
                  </a:lnTo>
                  <a:lnTo>
                    <a:pt x="68461" y="68463"/>
                  </a:lnTo>
                  <a:lnTo>
                    <a:pt x="39919" y="103056"/>
                  </a:lnTo>
                  <a:lnTo>
                    <a:pt x="18368" y="142761"/>
                  </a:lnTo>
                  <a:lnTo>
                    <a:pt x="4748" y="186637"/>
                  </a:lnTo>
                  <a:lnTo>
                    <a:pt x="0" y="233744"/>
                  </a:lnTo>
                  <a:lnTo>
                    <a:pt x="4748" y="280852"/>
                  </a:lnTo>
                  <a:lnTo>
                    <a:pt x="18368" y="324727"/>
                  </a:lnTo>
                  <a:lnTo>
                    <a:pt x="39919" y="364432"/>
                  </a:lnTo>
                  <a:lnTo>
                    <a:pt x="68461" y="399025"/>
                  </a:lnTo>
                  <a:lnTo>
                    <a:pt x="103054" y="427566"/>
                  </a:lnTo>
                  <a:lnTo>
                    <a:pt x="142759" y="449117"/>
                  </a:lnTo>
                  <a:lnTo>
                    <a:pt x="186636" y="462737"/>
                  </a:lnTo>
                  <a:lnTo>
                    <a:pt x="233744" y="467485"/>
                  </a:lnTo>
                  <a:lnTo>
                    <a:pt x="280850" y="462737"/>
                  </a:lnTo>
                  <a:lnTo>
                    <a:pt x="324725" y="449117"/>
                  </a:lnTo>
                  <a:lnTo>
                    <a:pt x="364428" y="427566"/>
                  </a:lnTo>
                  <a:lnTo>
                    <a:pt x="399021" y="399025"/>
                  </a:lnTo>
                  <a:lnTo>
                    <a:pt x="427562" y="364432"/>
                  </a:lnTo>
                  <a:lnTo>
                    <a:pt x="449113" y="324727"/>
                  </a:lnTo>
                  <a:lnTo>
                    <a:pt x="462733" y="280852"/>
                  </a:lnTo>
                  <a:lnTo>
                    <a:pt x="467481" y="233744"/>
                  </a:lnTo>
                  <a:lnTo>
                    <a:pt x="462733" y="186637"/>
                  </a:lnTo>
                  <a:lnTo>
                    <a:pt x="449113" y="142761"/>
                  </a:lnTo>
                  <a:lnTo>
                    <a:pt x="427562" y="103056"/>
                  </a:lnTo>
                  <a:lnTo>
                    <a:pt x="399021" y="68463"/>
                  </a:lnTo>
                  <a:lnTo>
                    <a:pt x="364428" y="39920"/>
                  </a:lnTo>
                  <a:lnTo>
                    <a:pt x="324725" y="18369"/>
                  </a:lnTo>
                  <a:lnTo>
                    <a:pt x="280850" y="4748"/>
                  </a:lnTo>
                  <a:lnTo>
                    <a:pt x="233744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8">
              <a:extLst>
                <a:ext uri="{FF2B5EF4-FFF2-40B4-BE49-F238E27FC236}">
                  <a16:creationId xmlns:a16="http://schemas.microsoft.com/office/drawing/2014/main" id="{B0221EDE-AA0B-1712-C424-0DC987B071A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1651" y="5391164"/>
              <a:ext cx="158569" cy="158569"/>
            </a:xfrm>
            <a:prstGeom prst="rect">
              <a:avLst/>
            </a:prstGeom>
            <a:ln>
              <a:solidFill>
                <a:srgbClr val="F2E6DA"/>
              </a:solidFill>
            </a:ln>
          </p:spPr>
        </p:pic>
      </p:grpSp>
      <p:sp>
        <p:nvSpPr>
          <p:cNvPr id="71" name="object 44">
            <a:extLst>
              <a:ext uri="{FF2B5EF4-FFF2-40B4-BE49-F238E27FC236}">
                <a16:creationId xmlns:a16="http://schemas.microsoft.com/office/drawing/2014/main" id="{F4881CD3-1E38-AA87-A337-58E9F3B9CB84}"/>
              </a:ext>
            </a:extLst>
          </p:cNvPr>
          <p:cNvSpPr/>
          <p:nvPr/>
        </p:nvSpPr>
        <p:spPr>
          <a:xfrm>
            <a:off x="4798675" y="6064056"/>
            <a:ext cx="416190" cy="376934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258767" y="0"/>
                </a:moveTo>
                <a:lnTo>
                  <a:pt x="0" y="258772"/>
                </a:lnTo>
                <a:lnTo>
                  <a:pt x="258767" y="517540"/>
                </a:lnTo>
                <a:lnTo>
                  <a:pt x="517540" y="258772"/>
                </a:lnTo>
                <a:lnTo>
                  <a:pt x="258767" y="0"/>
                </a:lnTo>
                <a:close/>
              </a:path>
              <a:path w="518159" h="518160">
                <a:moveTo>
                  <a:pt x="258767" y="354834"/>
                </a:moveTo>
                <a:lnTo>
                  <a:pt x="162709" y="258772"/>
                </a:lnTo>
                <a:lnTo>
                  <a:pt x="258767" y="162713"/>
                </a:lnTo>
                <a:lnTo>
                  <a:pt x="354830" y="258772"/>
                </a:lnTo>
                <a:lnTo>
                  <a:pt x="258767" y="354834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03F9C9-9A6A-E5A1-DB4C-C5FDD7E1B05A}"/>
              </a:ext>
            </a:extLst>
          </p:cNvPr>
          <p:cNvSpPr/>
          <p:nvPr/>
        </p:nvSpPr>
        <p:spPr>
          <a:xfrm>
            <a:off x="-1446839" y="6038888"/>
            <a:ext cx="3280185" cy="3272193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8F243BBA-823A-D097-E504-ED9F2868B22C}"/>
              </a:ext>
            </a:extLst>
          </p:cNvPr>
          <p:cNvSpPr/>
          <p:nvPr/>
        </p:nvSpPr>
        <p:spPr>
          <a:xfrm rot="5400000">
            <a:off x="7194721" y="6238745"/>
            <a:ext cx="1062602" cy="271218"/>
          </a:xfrm>
          <a:prstGeom prst="triangle">
            <a:avLst/>
          </a:prstGeom>
          <a:solidFill>
            <a:srgbClr val="724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2F09039-6538-7694-872F-9D1D2BA8A88D}"/>
              </a:ext>
            </a:extLst>
          </p:cNvPr>
          <p:cNvSpPr/>
          <p:nvPr/>
        </p:nvSpPr>
        <p:spPr>
          <a:xfrm>
            <a:off x="-1099284" y="6923517"/>
            <a:ext cx="3280185" cy="3272193"/>
          </a:xfrm>
          <a:prstGeom prst="ellipse">
            <a:avLst/>
          </a:prstGeom>
          <a:noFill/>
          <a:ln w="19050">
            <a:solidFill>
              <a:srgbClr val="836458">
                <a:alpha val="42000"/>
              </a:srgb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050DE810-8665-C87F-727A-9CDE77AE869B}"/>
              </a:ext>
            </a:extLst>
          </p:cNvPr>
          <p:cNvSpPr/>
          <p:nvPr/>
        </p:nvSpPr>
        <p:spPr>
          <a:xfrm rot="5400000">
            <a:off x="7102638" y="6238745"/>
            <a:ext cx="1062602" cy="271218"/>
          </a:xfrm>
          <a:prstGeom prst="triangle">
            <a:avLst/>
          </a:prstGeom>
          <a:solidFill>
            <a:srgbClr val="CA9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CF474A-33E6-BC2A-DF63-7794B29AF907}"/>
              </a:ext>
            </a:extLst>
          </p:cNvPr>
          <p:cNvSpPr/>
          <p:nvPr/>
        </p:nvSpPr>
        <p:spPr>
          <a:xfrm>
            <a:off x="7299627" y="1486089"/>
            <a:ext cx="2847673" cy="662274"/>
          </a:xfrm>
          <a:prstGeom prst="rect">
            <a:avLst/>
          </a:prstGeom>
          <a:solidFill>
            <a:srgbClr val="EC55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4 500 МСП</a:t>
            </a:r>
            <a:endParaRPr lang="ru-RU" sz="2400" b="1" dirty="0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5778000B-9B2D-DDB9-728A-FEC77324CAD1}"/>
              </a:ext>
            </a:extLst>
          </p:cNvPr>
          <p:cNvSpPr/>
          <p:nvPr/>
        </p:nvSpPr>
        <p:spPr>
          <a:xfrm>
            <a:off x="6977716" y="2333625"/>
            <a:ext cx="1062602" cy="271218"/>
          </a:xfrm>
          <a:prstGeom prst="triangle">
            <a:avLst/>
          </a:prstGeom>
          <a:solidFill>
            <a:srgbClr val="CCB6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7A53553-8BB3-283A-FF60-A329B116FA6D}"/>
              </a:ext>
            </a:extLst>
          </p:cNvPr>
          <p:cNvCxnSpPr>
            <a:cxnSpLocks/>
          </p:cNvCxnSpPr>
          <p:nvPr/>
        </p:nvCxnSpPr>
        <p:spPr>
          <a:xfrm>
            <a:off x="3539439" y="825332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E33CFBED-3EDF-EC3C-6A83-B7F166F66BBA}"/>
              </a:ext>
            </a:extLst>
          </p:cNvPr>
          <p:cNvCxnSpPr>
            <a:cxnSpLocks/>
          </p:cNvCxnSpPr>
          <p:nvPr/>
        </p:nvCxnSpPr>
        <p:spPr>
          <a:xfrm>
            <a:off x="151547" y="709130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213360" y="190944"/>
            <a:ext cx="81051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550" b="1" dirty="0">
                <a:solidFill>
                  <a:srgbClr val="EC553A"/>
                </a:solidFill>
                <a:latin typeface="+mn-lt"/>
                <a:cs typeface="Century Gothic"/>
              </a:rPr>
              <a:t>ЦЕНТР «МОЙ БИЗНЕС» В ИНФОРМАЦИОННОМ ПОЛЕ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EACB36E4-A4BC-7425-2E05-39FBDFFBDC92}"/>
              </a:ext>
            </a:extLst>
          </p:cNvPr>
          <p:cNvSpPr/>
          <p:nvPr/>
        </p:nvSpPr>
        <p:spPr>
          <a:xfrm>
            <a:off x="10220304" y="388270"/>
            <a:ext cx="155385" cy="173594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A9867"/>
              </a:solidFill>
              <a:latin typeface="+mn-lt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650B099B-8A47-E927-0582-7FABEF2EEBC3}"/>
              </a:ext>
            </a:extLst>
          </p:cNvPr>
          <p:cNvSpPr/>
          <p:nvPr/>
        </p:nvSpPr>
        <p:spPr>
          <a:xfrm>
            <a:off x="8652169" y="310748"/>
            <a:ext cx="265338" cy="296433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147027" y="147185"/>
                </a:moveTo>
                <a:lnTo>
                  <a:pt x="147027" y="294213"/>
                </a:lnTo>
                <a:lnTo>
                  <a:pt x="294142" y="294213"/>
                </a:lnTo>
                <a:lnTo>
                  <a:pt x="294142" y="441327"/>
                </a:lnTo>
                <a:lnTo>
                  <a:pt x="441323" y="441327"/>
                </a:lnTo>
                <a:lnTo>
                  <a:pt x="441323" y="0"/>
                </a:lnTo>
                <a:lnTo>
                  <a:pt x="0" y="0"/>
                </a:lnTo>
                <a:lnTo>
                  <a:pt x="0" y="147185"/>
                </a:lnTo>
                <a:lnTo>
                  <a:pt x="147027" y="147185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A9867"/>
              </a:solidFill>
              <a:latin typeface="+mn-lt"/>
            </a:endParaRPr>
          </a:p>
        </p:txBody>
      </p:sp>
      <p:grpSp>
        <p:nvGrpSpPr>
          <p:cNvPr id="64" name="object 30">
            <a:extLst>
              <a:ext uri="{FF2B5EF4-FFF2-40B4-BE49-F238E27FC236}">
                <a16:creationId xmlns:a16="http://schemas.microsoft.com/office/drawing/2014/main" id="{D5074D43-CB76-D938-B577-B95912A9626A}"/>
              </a:ext>
            </a:extLst>
          </p:cNvPr>
          <p:cNvGrpSpPr/>
          <p:nvPr/>
        </p:nvGrpSpPr>
        <p:grpSpPr>
          <a:xfrm>
            <a:off x="10005896" y="7074806"/>
            <a:ext cx="584200" cy="422909"/>
            <a:chOff x="8127442" y="4916235"/>
            <a:chExt cx="584200" cy="422909"/>
          </a:xfrm>
        </p:grpSpPr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C1986FED-7FF3-C115-50F5-46998B4E8946}"/>
                </a:ext>
              </a:extLst>
            </p:cNvPr>
            <p:cNvSpPr/>
            <p:nvPr/>
          </p:nvSpPr>
          <p:spPr>
            <a:xfrm>
              <a:off x="8128814" y="49176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F930BFA5-30A8-99CE-8C09-F779CA7A9CD1}"/>
                </a:ext>
              </a:extLst>
            </p:cNvPr>
            <p:cNvSpPr/>
            <p:nvPr/>
          </p:nvSpPr>
          <p:spPr>
            <a:xfrm>
              <a:off x="8290252" y="5079045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3">
              <a:extLst>
                <a:ext uri="{FF2B5EF4-FFF2-40B4-BE49-F238E27FC236}">
                  <a16:creationId xmlns:a16="http://schemas.microsoft.com/office/drawing/2014/main" id="{AA947DD3-88F1-046B-E7C7-FED46B52CB55}"/>
                </a:ext>
              </a:extLst>
            </p:cNvPr>
            <p:cNvSpPr/>
            <p:nvPr/>
          </p:nvSpPr>
          <p:spPr>
            <a:xfrm>
              <a:off x="8451550" y="491775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C503F9C9-9A6A-E5A1-DB4C-C5FDD7E1B05A}"/>
              </a:ext>
            </a:extLst>
          </p:cNvPr>
          <p:cNvSpPr/>
          <p:nvPr/>
        </p:nvSpPr>
        <p:spPr>
          <a:xfrm>
            <a:off x="-2916068" y="5716044"/>
            <a:ext cx="3280185" cy="3272193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2F09039-6538-7694-872F-9D1D2BA8A88D}"/>
              </a:ext>
            </a:extLst>
          </p:cNvPr>
          <p:cNvSpPr/>
          <p:nvPr/>
        </p:nvSpPr>
        <p:spPr>
          <a:xfrm>
            <a:off x="-2740368" y="5017150"/>
            <a:ext cx="3280185" cy="3272193"/>
          </a:xfrm>
          <a:prstGeom prst="ellipse">
            <a:avLst/>
          </a:prstGeom>
          <a:noFill/>
          <a:ln w="19050">
            <a:solidFill>
              <a:srgbClr val="836458">
                <a:alpha val="42000"/>
              </a:srgb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9DCFD5-A96F-1A4B-6BC6-A52C9776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85" y="1038225"/>
            <a:ext cx="1194331" cy="8847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F0A82B8-A075-1433-2EEF-5BF3A06F8F58}"/>
              </a:ext>
            </a:extLst>
          </p:cNvPr>
          <p:cNvSpPr txBox="1"/>
          <p:nvPr/>
        </p:nvSpPr>
        <p:spPr>
          <a:xfrm>
            <a:off x="646149" y="1358747"/>
            <a:ext cx="7589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национальному проекту «Малое и среднее предпринимательство и поддержка индивидуальной предпринимательской инициативы»</a:t>
            </a:r>
          </a:p>
          <a:p>
            <a:pPr algn="r"/>
            <a:r>
              <a:rPr lang="ru-RU" sz="16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«СРК - национальные приоритеты» </a:t>
            </a:r>
            <a:r>
              <a:rPr lang="ru-RU" sz="1600" dirty="0">
                <a:solidFill>
                  <a:srgbClr val="55291B"/>
                </a:solidFill>
              </a:rPr>
              <a:t>в </a:t>
            </a:r>
            <a:r>
              <a:rPr lang="ru-RU" sz="1600" b="1" dirty="0">
                <a:solidFill>
                  <a:srgbClr val="55291B"/>
                </a:solidFill>
              </a:rPr>
              <a:t>2023</a:t>
            </a:r>
            <a:r>
              <a:rPr lang="ru-RU" sz="1600" dirty="0">
                <a:solidFill>
                  <a:srgbClr val="55291B"/>
                </a:solidFill>
              </a:rPr>
              <a:t> году загружено </a:t>
            </a:r>
          </a:p>
          <a:p>
            <a:endParaRPr lang="ru-RU" sz="1600" b="1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0E9479-908E-8A5F-8A72-3CD3A31DB6B2}"/>
              </a:ext>
            </a:extLst>
          </p:cNvPr>
          <p:cNvSpPr txBox="1"/>
          <p:nvPr/>
        </p:nvSpPr>
        <p:spPr>
          <a:xfrm>
            <a:off x="8235300" y="1941487"/>
            <a:ext cx="2011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4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ru-RU" sz="1800" dirty="0">
                <a:solidFill>
                  <a:srgbClr val="FF4D3A"/>
                </a:solidFill>
              </a:rPr>
              <a:t> материалов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5CFD7C-4358-2699-344D-471A518658DE}"/>
              </a:ext>
            </a:extLst>
          </p:cNvPr>
          <p:cNvSpPr txBox="1"/>
          <p:nvPr/>
        </p:nvSpPr>
        <p:spPr>
          <a:xfrm>
            <a:off x="548582" y="2543741"/>
            <a:ext cx="758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Упоминаемость в СМИ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A4D00B2-20D6-58D3-9951-D05E8A383D55}"/>
              </a:ext>
            </a:extLst>
          </p:cNvPr>
          <p:cNvCxnSpPr>
            <a:cxnSpLocks/>
          </p:cNvCxnSpPr>
          <p:nvPr/>
        </p:nvCxnSpPr>
        <p:spPr>
          <a:xfrm>
            <a:off x="736600" y="3095625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1FB5423-AED7-62F0-6457-60271EC88BC0}"/>
              </a:ext>
            </a:extLst>
          </p:cNvPr>
          <p:cNvSpPr txBox="1"/>
          <p:nvPr/>
        </p:nvSpPr>
        <p:spPr>
          <a:xfrm>
            <a:off x="760866" y="3182262"/>
            <a:ext cx="595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 региона – </a:t>
            </a:r>
            <a:r>
              <a:rPr lang="ru-RU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763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 федеральные – </a:t>
            </a:r>
            <a:r>
              <a:rPr lang="ru-RU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материалов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FD88B3-D265-5A40-BCBE-C370E6890C88}"/>
              </a:ext>
            </a:extLst>
          </p:cNvPr>
          <p:cNvSpPr txBox="1"/>
          <p:nvPr/>
        </p:nvSpPr>
        <p:spPr>
          <a:xfrm>
            <a:off x="6806344" y="3330661"/>
            <a:ext cx="2750521" cy="3693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+ 245 </a:t>
            </a:r>
            <a:r>
              <a:rPr lang="ru-RU" sz="14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уровню 2022 года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BB85D22-5AE4-F98F-D47C-0102BF52C3BD}"/>
              </a:ext>
            </a:extLst>
          </p:cNvPr>
          <p:cNvCxnSpPr>
            <a:cxnSpLocks/>
          </p:cNvCxnSpPr>
          <p:nvPr/>
        </p:nvCxnSpPr>
        <p:spPr>
          <a:xfrm>
            <a:off x="6718300" y="3167099"/>
            <a:ext cx="0" cy="680699"/>
          </a:xfrm>
          <a:prstGeom prst="line">
            <a:avLst/>
          </a:prstGeom>
          <a:ln w="28575">
            <a:solidFill>
              <a:srgbClr val="EC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AE22951-FCF2-3014-8897-618428118C92}"/>
              </a:ext>
            </a:extLst>
          </p:cNvPr>
          <p:cNvSpPr txBox="1"/>
          <p:nvPr/>
        </p:nvSpPr>
        <p:spPr>
          <a:xfrm>
            <a:off x="575137" y="4162565"/>
            <a:ext cx="758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51B67548-5D72-0FA2-0753-60F454BDFFDE}"/>
              </a:ext>
            </a:extLst>
          </p:cNvPr>
          <p:cNvCxnSpPr>
            <a:cxnSpLocks/>
          </p:cNvCxnSpPr>
          <p:nvPr/>
        </p:nvCxnSpPr>
        <p:spPr>
          <a:xfrm>
            <a:off x="763155" y="4714449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D9B336-BC63-3504-DF13-4878AC1BD9F8}"/>
              </a:ext>
            </a:extLst>
          </p:cNvPr>
          <p:cNvGrpSpPr/>
          <p:nvPr/>
        </p:nvGrpSpPr>
        <p:grpSpPr>
          <a:xfrm>
            <a:off x="758809" y="4790188"/>
            <a:ext cx="2832829" cy="2664052"/>
            <a:chOff x="750183" y="4843049"/>
            <a:chExt cx="2832829" cy="266405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24FD84B-A829-7BC5-ECF3-30689DC85528}"/>
                </a:ext>
              </a:extLst>
            </p:cNvPr>
            <p:cNvSpPr txBox="1"/>
            <p:nvPr/>
          </p:nvSpPr>
          <p:spPr>
            <a:xfrm>
              <a:off x="750183" y="4994469"/>
              <a:ext cx="2832829" cy="2446824"/>
            </a:xfrm>
            <a:prstGeom prst="rect">
              <a:avLst/>
            </a:prstGeom>
            <a:noFill/>
            <a:ln w="19050">
              <a:solidFill>
                <a:srgbClr val="724232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sz="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СУММАРНЫЙ ОХВАТ                                     </a:t>
              </a:r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235 754   </a:t>
              </a:r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+ 135 370 </a:t>
              </a:r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2022 году</a:t>
              </a:r>
            </a:p>
            <a:p>
              <a:pPr marL="17145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ПОСТОВ                                                </a:t>
              </a:r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869          </a:t>
              </a:r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+ 399 </a:t>
              </a:r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2022 году</a:t>
              </a:r>
            </a:p>
            <a:p>
              <a:pPr marL="17145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ru-RU" sz="8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dirty="0">
                  <a:solidFill>
                    <a:srgbClr val="CA986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8 425</a:t>
              </a:r>
            </a:p>
            <a:p>
              <a:pPr algn="l"/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подписчиков</a:t>
              </a:r>
            </a:p>
            <a:p>
              <a:pPr algn="l"/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+ 2211 к 2022 году</a:t>
              </a:r>
              <a:endParaRPr lang="ru-RU" sz="12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9CBEFD2-4665-5803-F45D-14EBEABD9823}"/>
                </a:ext>
              </a:extLst>
            </p:cNvPr>
            <p:cNvSpPr/>
            <p:nvPr/>
          </p:nvSpPr>
          <p:spPr bwMode="auto">
            <a:xfrm>
              <a:off x="848300" y="4843049"/>
              <a:ext cx="1221799" cy="298375"/>
            </a:xfrm>
            <a:prstGeom prst="rect">
              <a:avLst/>
            </a:prstGeom>
            <a:solidFill>
              <a:srgbClr val="FCFAF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EC553A"/>
                  </a:solidFill>
                  <a:latin typeface="Circe"/>
                </a:rPr>
                <a:t>ВКонтакте</a:t>
              </a:r>
              <a:endParaRPr dirty="0">
                <a:solidFill>
                  <a:srgbClr val="EC553A"/>
                </a:solidFill>
              </a:endParaRP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1BA930CE-E501-BE72-2400-EA8FBF764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74" y="6291419"/>
              <a:ext cx="1215682" cy="12156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55DA378B-689E-B28D-4970-654409FB5601}"/>
              </a:ext>
            </a:extLst>
          </p:cNvPr>
          <p:cNvGrpSpPr/>
          <p:nvPr/>
        </p:nvGrpSpPr>
        <p:grpSpPr>
          <a:xfrm>
            <a:off x="3980099" y="4746345"/>
            <a:ext cx="2832829" cy="2671409"/>
            <a:chOff x="418827" y="3992629"/>
            <a:chExt cx="2832829" cy="27095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24FEC47-DE5F-A74B-CDA7-5D7616390E08}"/>
                </a:ext>
              </a:extLst>
            </p:cNvPr>
            <p:cNvSpPr txBox="1"/>
            <p:nvPr/>
          </p:nvSpPr>
          <p:spPr>
            <a:xfrm>
              <a:off x="418827" y="4173593"/>
              <a:ext cx="2832829" cy="2528560"/>
            </a:xfrm>
            <a:prstGeom prst="rect">
              <a:avLst/>
            </a:prstGeom>
            <a:noFill/>
            <a:ln w="19050">
              <a:solidFill>
                <a:srgbClr val="724232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sz="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СУММАРНЫЙ ОХВАТ                                     </a:t>
              </a:r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6 377  </a:t>
              </a:r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+ 3435 </a:t>
              </a:r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2022 году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ru-RU" sz="5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ПОСТОВ                                                </a:t>
              </a:r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     </a:t>
              </a:r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+ 210 </a:t>
              </a:r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2022 году</a:t>
              </a:r>
            </a:p>
            <a:p>
              <a:pPr marL="17145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ru-RU" sz="5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dirty="0">
                  <a:solidFill>
                    <a:srgbClr val="CA986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3 505</a:t>
              </a:r>
            </a:p>
            <a:p>
              <a:pPr algn="l"/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подписчиков</a:t>
              </a:r>
            </a:p>
            <a:p>
              <a:pPr algn="l"/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+ 2103 к 2022 году</a:t>
              </a:r>
              <a:endParaRPr lang="ru-RU" sz="12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944C0549-8593-C121-D057-DE3AE6F2186B}"/>
                </a:ext>
              </a:extLst>
            </p:cNvPr>
            <p:cNvSpPr/>
            <p:nvPr/>
          </p:nvSpPr>
          <p:spPr bwMode="auto">
            <a:xfrm>
              <a:off x="502486" y="3992629"/>
              <a:ext cx="1221799" cy="298375"/>
            </a:xfrm>
            <a:prstGeom prst="rect">
              <a:avLst/>
            </a:prstGeom>
            <a:solidFill>
              <a:srgbClr val="FCFAF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EC553A"/>
                  </a:solidFill>
                  <a:latin typeface="Circe"/>
                </a:rPr>
                <a:t>Телеграм</a:t>
              </a:r>
              <a:endParaRPr dirty="0">
                <a:solidFill>
                  <a:srgbClr val="EC553A"/>
                </a:solidFill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098FC1D-BD2F-10EB-7C4D-D921437A7215}"/>
              </a:ext>
            </a:extLst>
          </p:cNvPr>
          <p:cNvGrpSpPr/>
          <p:nvPr/>
        </p:nvGrpSpPr>
        <p:grpSpPr>
          <a:xfrm>
            <a:off x="7196845" y="4790188"/>
            <a:ext cx="2832829" cy="2592496"/>
            <a:chOff x="7196845" y="4790188"/>
            <a:chExt cx="2832829" cy="259249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31240F0-BA44-2454-07E8-7BACE9678C14}"/>
                </a:ext>
              </a:extLst>
            </p:cNvPr>
            <p:cNvSpPr txBox="1"/>
            <p:nvPr/>
          </p:nvSpPr>
          <p:spPr>
            <a:xfrm>
              <a:off x="7196845" y="4935860"/>
              <a:ext cx="2832829" cy="2446824"/>
            </a:xfrm>
            <a:prstGeom prst="rect">
              <a:avLst/>
            </a:prstGeom>
            <a:noFill/>
            <a:ln w="19050">
              <a:solidFill>
                <a:srgbClr val="724232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sz="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СУММАРНЫЙ ОХВАТ                                     </a:t>
              </a:r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135 216   </a:t>
              </a:r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+ 36 410 </a:t>
              </a:r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2022 году</a:t>
              </a:r>
            </a:p>
            <a:p>
              <a:pPr marL="17145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ПОСТОВ                                                </a:t>
              </a:r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398          </a:t>
              </a:r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+ 232 </a:t>
              </a:r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2022 году</a:t>
              </a:r>
            </a:p>
            <a:p>
              <a:pPr marL="17145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ru-RU" sz="8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dirty="0">
                  <a:solidFill>
                    <a:srgbClr val="CA986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5 164</a:t>
              </a:r>
            </a:p>
            <a:p>
              <a:pPr algn="l"/>
              <a:r>
                <a:rPr lang="ru-RU" sz="1200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подписчиков</a:t>
              </a:r>
            </a:p>
            <a:p>
              <a:pPr algn="l"/>
              <a:r>
                <a:rPr lang="ru-RU" sz="1200" b="1" dirty="0">
                  <a:solidFill>
                    <a:srgbClr val="CA9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+ 100 к 2022 году</a:t>
              </a:r>
              <a:endParaRPr lang="ru-RU" sz="12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A4FB1A8-4C51-96F0-0D10-C53EE647E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02682" y="6448425"/>
              <a:ext cx="935159" cy="85014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AA76F1B4-1273-73EF-B52E-E76C842FCC51}"/>
                </a:ext>
              </a:extLst>
            </p:cNvPr>
            <p:cNvSpPr/>
            <p:nvPr/>
          </p:nvSpPr>
          <p:spPr bwMode="auto">
            <a:xfrm>
              <a:off x="7283290" y="4790188"/>
              <a:ext cx="1873410" cy="298375"/>
            </a:xfrm>
            <a:prstGeom prst="rect">
              <a:avLst/>
            </a:prstGeom>
            <a:solidFill>
              <a:srgbClr val="FCFAF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EC553A"/>
                  </a:solidFill>
                  <a:latin typeface="Circe"/>
                </a:rPr>
                <a:t>Одноклассники</a:t>
              </a:r>
              <a:endParaRPr dirty="0">
                <a:solidFill>
                  <a:srgbClr val="EC553A"/>
                </a:solidFill>
              </a:endParaRPr>
            </a:p>
          </p:txBody>
        </p:sp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79A069EB-8AB8-0BA8-CB4F-16D0451FA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12" y="6293795"/>
            <a:ext cx="1141828" cy="11418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178502E-1926-4E21-2EF2-07783FC56B86}"/>
              </a:ext>
            </a:extLst>
          </p:cNvPr>
          <p:cNvSpPr txBox="1"/>
          <p:nvPr/>
        </p:nvSpPr>
        <p:spPr>
          <a:xfrm>
            <a:off x="632337" y="95344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2023 году</a:t>
            </a:r>
          </a:p>
        </p:txBody>
      </p:sp>
      <p:pic>
        <p:nvPicPr>
          <p:cNvPr id="112" name="Рисунок 111" descr="Контрольный список (справа налево)">
            <a:extLst>
              <a:ext uri="{FF2B5EF4-FFF2-40B4-BE49-F238E27FC236}">
                <a16:creationId xmlns:a16="http://schemas.microsoft.com/office/drawing/2014/main" id="{04808EF3-A8FF-56D2-5060-7338F5828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308" y="871450"/>
            <a:ext cx="552051" cy="552051"/>
          </a:xfrm>
          <a:prstGeom prst="rect">
            <a:avLst/>
          </a:prstGeom>
        </p:spPr>
      </p:pic>
      <p:pic>
        <p:nvPicPr>
          <p:cNvPr id="114" name="Рисунок 113" descr="Поток данных">
            <a:extLst>
              <a:ext uri="{FF2B5EF4-FFF2-40B4-BE49-F238E27FC236}">
                <a16:creationId xmlns:a16="http://schemas.microsoft.com/office/drawing/2014/main" id="{05A0361E-1F1F-8DB5-1425-D42643A27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050" y="3599142"/>
            <a:ext cx="668220" cy="668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9032C-1B4A-0620-166B-49CF73E9E445}"/>
              </a:ext>
            </a:extLst>
          </p:cNvPr>
          <p:cNvSpPr txBox="1"/>
          <p:nvPr/>
        </p:nvSpPr>
        <p:spPr>
          <a:xfrm>
            <a:off x="4052115" y="5639345"/>
            <a:ext cx="146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0ECA51D-6620-0A3B-95C5-5E8B911A89C8}"/>
              </a:ext>
            </a:extLst>
          </p:cNvPr>
          <p:cNvCxnSpPr>
            <a:cxnSpLocks/>
          </p:cNvCxnSpPr>
          <p:nvPr/>
        </p:nvCxnSpPr>
        <p:spPr>
          <a:xfrm>
            <a:off x="4212325" y="643155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20FA723-16DF-4593-FF5D-F14F618C7C72}"/>
              </a:ext>
            </a:extLst>
          </p:cNvPr>
          <p:cNvCxnSpPr>
            <a:cxnSpLocks/>
          </p:cNvCxnSpPr>
          <p:nvPr/>
        </p:nvCxnSpPr>
        <p:spPr>
          <a:xfrm>
            <a:off x="2078725" y="719355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0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182710" y="203654"/>
            <a:ext cx="9946025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550" b="1" dirty="0">
                <a:solidFill>
                  <a:srgbClr val="EC553A"/>
                </a:solidFill>
                <a:latin typeface="+mn-lt"/>
                <a:cs typeface="Century Gothic"/>
              </a:rPr>
              <a:t>ЦЕНТР «МОЙ БИЗНЕС»</a:t>
            </a:r>
            <a:r>
              <a:rPr lang="en-US" sz="2550" b="1" dirty="0">
                <a:solidFill>
                  <a:srgbClr val="EC553A"/>
                </a:solidFill>
                <a:latin typeface="+mn-lt"/>
                <a:cs typeface="Century Gothic"/>
              </a:rPr>
              <a:t> - </a:t>
            </a:r>
            <a:r>
              <a:rPr lang="ru-RU" sz="2550" b="1" dirty="0">
                <a:solidFill>
                  <a:srgbClr val="EC553A"/>
                </a:solidFill>
                <a:latin typeface="+mn-lt"/>
                <a:cs typeface="Century Gothic"/>
              </a:rPr>
              <a:t>помощь на каждом этапе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EACB36E4-A4BC-7425-2E05-39FBDFFBDC92}"/>
              </a:ext>
            </a:extLst>
          </p:cNvPr>
          <p:cNvSpPr/>
          <p:nvPr/>
        </p:nvSpPr>
        <p:spPr>
          <a:xfrm>
            <a:off x="10220304" y="388270"/>
            <a:ext cx="155385" cy="173594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A9867"/>
              </a:solidFill>
              <a:latin typeface="+mn-lt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650B099B-8A47-E927-0582-7FABEF2EEBC3}"/>
              </a:ext>
            </a:extLst>
          </p:cNvPr>
          <p:cNvSpPr/>
          <p:nvPr/>
        </p:nvSpPr>
        <p:spPr>
          <a:xfrm>
            <a:off x="10144758" y="1310370"/>
            <a:ext cx="265338" cy="296433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147027" y="147185"/>
                </a:moveTo>
                <a:lnTo>
                  <a:pt x="147027" y="294213"/>
                </a:lnTo>
                <a:lnTo>
                  <a:pt x="294142" y="294213"/>
                </a:lnTo>
                <a:lnTo>
                  <a:pt x="294142" y="441327"/>
                </a:lnTo>
                <a:lnTo>
                  <a:pt x="441323" y="441327"/>
                </a:lnTo>
                <a:lnTo>
                  <a:pt x="441323" y="0"/>
                </a:lnTo>
                <a:lnTo>
                  <a:pt x="0" y="0"/>
                </a:lnTo>
                <a:lnTo>
                  <a:pt x="0" y="147185"/>
                </a:lnTo>
                <a:lnTo>
                  <a:pt x="147027" y="147185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A9867"/>
              </a:solidFill>
              <a:latin typeface="+mn-lt"/>
            </a:endParaRPr>
          </a:p>
        </p:txBody>
      </p:sp>
      <p:grpSp>
        <p:nvGrpSpPr>
          <p:cNvPr id="64" name="object 30">
            <a:extLst>
              <a:ext uri="{FF2B5EF4-FFF2-40B4-BE49-F238E27FC236}">
                <a16:creationId xmlns:a16="http://schemas.microsoft.com/office/drawing/2014/main" id="{D5074D43-CB76-D938-B577-B95912A9626A}"/>
              </a:ext>
            </a:extLst>
          </p:cNvPr>
          <p:cNvGrpSpPr/>
          <p:nvPr/>
        </p:nvGrpSpPr>
        <p:grpSpPr>
          <a:xfrm>
            <a:off x="8590749" y="215581"/>
            <a:ext cx="584200" cy="422909"/>
            <a:chOff x="8127442" y="4916235"/>
            <a:chExt cx="584200" cy="422909"/>
          </a:xfrm>
        </p:grpSpPr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C1986FED-7FF3-C115-50F5-46998B4E8946}"/>
                </a:ext>
              </a:extLst>
            </p:cNvPr>
            <p:cNvSpPr/>
            <p:nvPr/>
          </p:nvSpPr>
          <p:spPr>
            <a:xfrm>
              <a:off x="8128814" y="49176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F930BFA5-30A8-99CE-8C09-F779CA7A9CD1}"/>
                </a:ext>
              </a:extLst>
            </p:cNvPr>
            <p:cNvSpPr/>
            <p:nvPr/>
          </p:nvSpPr>
          <p:spPr>
            <a:xfrm>
              <a:off x="8290252" y="5079045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3">
              <a:extLst>
                <a:ext uri="{FF2B5EF4-FFF2-40B4-BE49-F238E27FC236}">
                  <a16:creationId xmlns:a16="http://schemas.microsoft.com/office/drawing/2014/main" id="{AA947DD3-88F1-046B-E7C7-FED46B52CB55}"/>
                </a:ext>
              </a:extLst>
            </p:cNvPr>
            <p:cNvSpPr/>
            <p:nvPr/>
          </p:nvSpPr>
          <p:spPr>
            <a:xfrm>
              <a:off x="8451550" y="491775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12F09039-6538-7694-872F-9D1D2BA8A88D}"/>
              </a:ext>
            </a:extLst>
          </p:cNvPr>
          <p:cNvSpPr/>
          <p:nvPr/>
        </p:nvSpPr>
        <p:spPr>
          <a:xfrm>
            <a:off x="-2740368" y="5017150"/>
            <a:ext cx="3280185" cy="3272193"/>
          </a:xfrm>
          <a:prstGeom prst="ellipse">
            <a:avLst/>
          </a:prstGeom>
          <a:noFill/>
          <a:ln w="19050">
            <a:solidFill>
              <a:srgbClr val="836458">
                <a:alpha val="42000"/>
              </a:srgb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BF492-0FBA-F9DF-88F2-46A7D56AB169}"/>
              </a:ext>
            </a:extLst>
          </p:cNvPr>
          <p:cNvSpPr/>
          <p:nvPr/>
        </p:nvSpPr>
        <p:spPr>
          <a:xfrm>
            <a:off x="182710" y="3221824"/>
            <a:ext cx="2710293" cy="4347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КОНТРАКТЫ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817022-730D-D5F3-78E6-27986CFA07FB}"/>
              </a:ext>
            </a:extLst>
          </p:cNvPr>
          <p:cNvSpPr txBox="1"/>
          <p:nvPr/>
        </p:nvSpPr>
        <p:spPr>
          <a:xfrm>
            <a:off x="374777" y="5132384"/>
            <a:ext cx="9985341" cy="615553"/>
          </a:xfrm>
          <a:prstGeom prst="rect">
            <a:avLst/>
          </a:prstGeom>
          <a:noFill/>
          <a:ln w="38100">
            <a:solidFill>
              <a:srgbClr val="EC5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 У Ч Е Н И Е</a:t>
            </a:r>
          </a:p>
          <a:p>
            <a:pPr algn="ctr"/>
            <a:r>
              <a:rPr lang="ru-RU" sz="1400" dirty="0">
                <a:solidFill>
                  <a:srgbClr val="724232"/>
                </a:solidFill>
              </a:rPr>
              <a:t>на каждом этапе подобраны специализированные программы обучения</a:t>
            </a:r>
            <a:r>
              <a:rPr lang="ru-RU" sz="1200" dirty="0">
                <a:solidFill>
                  <a:srgbClr val="EC553A"/>
                </a:solidFill>
              </a:rPr>
              <a:t> ПРОГРАММЫ ОДОБРЕНЫ МЭР и КМСП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2713CC7-6080-E79A-F3B6-B2699DE86B92}"/>
              </a:ext>
            </a:extLst>
          </p:cNvPr>
          <p:cNvGrpSpPr/>
          <p:nvPr/>
        </p:nvGrpSpPr>
        <p:grpSpPr>
          <a:xfrm>
            <a:off x="4220439" y="1168669"/>
            <a:ext cx="2630149" cy="1576061"/>
            <a:chOff x="623088" y="1420745"/>
            <a:chExt cx="2630149" cy="157606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91EE0DB9-AF08-C8E9-3066-403D441249E0}"/>
                </a:ext>
              </a:extLst>
            </p:cNvPr>
            <p:cNvGrpSpPr/>
            <p:nvPr/>
          </p:nvGrpSpPr>
          <p:grpSpPr>
            <a:xfrm>
              <a:off x="623088" y="1420745"/>
              <a:ext cx="2445631" cy="1554865"/>
              <a:chOff x="541592" y="2123154"/>
              <a:chExt cx="3517633" cy="924890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4B662D7-6FB5-AF54-8507-512A73059EB3}"/>
                  </a:ext>
                </a:extLst>
              </p:cNvPr>
              <p:cNvSpPr/>
              <p:nvPr/>
            </p:nvSpPr>
            <p:spPr>
              <a:xfrm>
                <a:off x="541592" y="2123154"/>
                <a:ext cx="3299564" cy="697851"/>
              </a:xfrm>
              <a:prstGeom prst="rect">
                <a:avLst/>
              </a:prstGeom>
              <a:noFill/>
              <a:ln w="57150">
                <a:solidFill>
                  <a:srgbClr val="D3A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724232"/>
                    </a:solidFill>
                  </a:rPr>
                  <a:t>ОТКРЫТИЕ </a:t>
                </a:r>
              </a:p>
              <a:p>
                <a:pPr algn="ctr"/>
                <a:r>
                  <a:rPr lang="ru-RU" b="1" dirty="0">
                    <a:solidFill>
                      <a:srgbClr val="724232"/>
                    </a:solidFill>
                  </a:rPr>
                  <a:t>ООО, ИП, САМОЗАНЯТОСТИ</a:t>
                </a: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7E53C1E1-B8F5-FD4C-9AFE-F53C34C8628D}"/>
                  </a:ext>
                </a:extLst>
              </p:cNvPr>
              <p:cNvSpPr/>
              <p:nvPr/>
            </p:nvSpPr>
            <p:spPr>
              <a:xfrm>
                <a:off x="714140" y="2208058"/>
                <a:ext cx="3345085" cy="839986"/>
              </a:xfrm>
              <a:prstGeom prst="rect">
                <a:avLst/>
              </a:prstGeom>
              <a:noFill/>
              <a:ln>
                <a:solidFill>
                  <a:srgbClr val="EC55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A9867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21612F-958F-6586-7F25-13D58045DDCA}"/>
                </a:ext>
              </a:extLst>
            </p:cNvPr>
            <p:cNvSpPr txBox="1"/>
            <p:nvPr/>
          </p:nvSpPr>
          <p:spPr>
            <a:xfrm>
              <a:off x="2087566" y="2596696"/>
              <a:ext cx="1165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r>
                <a:rPr lang="ru-RU" sz="20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F9C6A032-D8A5-1398-09ED-6E30D2B9A547}"/>
              </a:ext>
            </a:extLst>
          </p:cNvPr>
          <p:cNvGrpSpPr/>
          <p:nvPr/>
        </p:nvGrpSpPr>
        <p:grpSpPr>
          <a:xfrm>
            <a:off x="7476414" y="1171888"/>
            <a:ext cx="2555530" cy="1554865"/>
            <a:chOff x="611169" y="3354602"/>
            <a:chExt cx="2555530" cy="1554865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9FD1DE81-61D8-3958-FA83-AD5865803150}"/>
                </a:ext>
              </a:extLst>
            </p:cNvPr>
            <p:cNvGrpSpPr/>
            <p:nvPr/>
          </p:nvGrpSpPr>
          <p:grpSpPr>
            <a:xfrm>
              <a:off x="611169" y="3354602"/>
              <a:ext cx="2445631" cy="1554865"/>
              <a:chOff x="541592" y="2123154"/>
              <a:chExt cx="3517633" cy="924890"/>
            </a:xfrm>
          </p:grpSpPr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93772360-1F00-81CD-CCA5-794454BC95DD}"/>
                  </a:ext>
                </a:extLst>
              </p:cNvPr>
              <p:cNvSpPr/>
              <p:nvPr/>
            </p:nvSpPr>
            <p:spPr>
              <a:xfrm>
                <a:off x="541592" y="2123154"/>
                <a:ext cx="3299564" cy="697851"/>
              </a:xfrm>
              <a:prstGeom prst="rect">
                <a:avLst/>
              </a:prstGeom>
              <a:noFill/>
              <a:ln w="57150">
                <a:solidFill>
                  <a:srgbClr val="D3A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724232"/>
                    </a:solidFill>
                  </a:rPr>
                  <a:t>ДЕЙСТВУЮЩИЕ СМСП</a:t>
                </a:r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6E3F7F77-E739-83E3-BB2E-FF0953777644}"/>
                  </a:ext>
                </a:extLst>
              </p:cNvPr>
              <p:cNvSpPr/>
              <p:nvPr/>
            </p:nvSpPr>
            <p:spPr>
              <a:xfrm>
                <a:off x="714140" y="2208058"/>
                <a:ext cx="3345085" cy="839986"/>
              </a:xfrm>
              <a:prstGeom prst="rect">
                <a:avLst/>
              </a:prstGeom>
              <a:noFill/>
              <a:ln>
                <a:solidFill>
                  <a:srgbClr val="EC55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A9867"/>
                  </a:solidFill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6A1AC16-E958-7BC9-8136-B24074178510}"/>
                </a:ext>
              </a:extLst>
            </p:cNvPr>
            <p:cNvSpPr txBox="1"/>
            <p:nvPr/>
          </p:nvSpPr>
          <p:spPr>
            <a:xfrm>
              <a:off x="1709082" y="4563252"/>
              <a:ext cx="1457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5CE211E-1B9C-55AE-EC72-50CE67116EEA}"/>
              </a:ext>
            </a:extLst>
          </p:cNvPr>
          <p:cNvGrpSpPr/>
          <p:nvPr/>
        </p:nvGrpSpPr>
        <p:grpSpPr>
          <a:xfrm>
            <a:off x="763899" y="1168669"/>
            <a:ext cx="2903849" cy="1567716"/>
            <a:chOff x="611169" y="3354602"/>
            <a:chExt cx="2903849" cy="1567716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2E27DEA5-9D27-ED59-EF6D-AD79B96CB515}"/>
                </a:ext>
              </a:extLst>
            </p:cNvPr>
            <p:cNvGrpSpPr/>
            <p:nvPr/>
          </p:nvGrpSpPr>
          <p:grpSpPr>
            <a:xfrm>
              <a:off x="611169" y="3354602"/>
              <a:ext cx="2445631" cy="1554865"/>
              <a:chOff x="541592" y="2123154"/>
              <a:chExt cx="3517633" cy="924890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C374A101-490B-22F5-8804-84399ED833B6}"/>
                  </a:ext>
                </a:extLst>
              </p:cNvPr>
              <p:cNvSpPr/>
              <p:nvPr/>
            </p:nvSpPr>
            <p:spPr>
              <a:xfrm>
                <a:off x="541592" y="2123154"/>
                <a:ext cx="3299564" cy="697851"/>
              </a:xfrm>
              <a:prstGeom prst="rect">
                <a:avLst/>
              </a:prstGeom>
              <a:noFill/>
              <a:ln w="57150">
                <a:solidFill>
                  <a:srgbClr val="D3A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724232"/>
                    </a:solidFill>
                  </a:rPr>
                  <a:t>ФИЗИЧЕСКИЕ ЛИЦА</a:t>
                </a:r>
              </a:p>
              <a:p>
                <a:pPr algn="ctr"/>
                <a:r>
                  <a:rPr lang="ru-RU" b="1" dirty="0">
                    <a:solidFill>
                      <a:srgbClr val="724232"/>
                    </a:solidFill>
                  </a:rPr>
                  <a:t>МОЛОДЁЖЬ</a:t>
                </a:r>
              </a:p>
              <a:p>
                <a:pPr algn="ctr"/>
                <a:r>
                  <a:rPr lang="ru-RU" b="1" dirty="0">
                    <a:solidFill>
                      <a:srgbClr val="724232"/>
                    </a:solidFill>
                  </a:rPr>
                  <a:t>14-17 лет</a:t>
                </a: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D904D0CA-E59E-5326-EFA7-889B131D164A}"/>
                  </a:ext>
                </a:extLst>
              </p:cNvPr>
              <p:cNvSpPr/>
              <p:nvPr/>
            </p:nvSpPr>
            <p:spPr>
              <a:xfrm>
                <a:off x="714140" y="2208058"/>
                <a:ext cx="3345085" cy="839986"/>
              </a:xfrm>
              <a:prstGeom prst="rect">
                <a:avLst/>
              </a:prstGeom>
              <a:noFill/>
              <a:ln>
                <a:solidFill>
                  <a:srgbClr val="EC55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A9867"/>
                  </a:solidFill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32377DC-1389-85D2-4310-EAF860170FD7}"/>
                </a:ext>
              </a:extLst>
            </p:cNvPr>
            <p:cNvSpPr txBox="1"/>
            <p:nvPr/>
          </p:nvSpPr>
          <p:spPr>
            <a:xfrm>
              <a:off x="1357472" y="4583764"/>
              <a:ext cx="21575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ВОВЛЕЧЕНИЕ</a:t>
              </a:r>
              <a:endParaRPr lang="ru-RU" sz="1600" b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5A1B3B00-6FD0-04FF-060C-79C59575DC9A}"/>
              </a:ext>
            </a:extLst>
          </p:cNvPr>
          <p:cNvCxnSpPr>
            <a:cxnSpLocks/>
          </p:cNvCxnSpPr>
          <p:nvPr/>
        </p:nvCxnSpPr>
        <p:spPr>
          <a:xfrm>
            <a:off x="1119911" y="2788921"/>
            <a:ext cx="0" cy="42005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99AA60F9-EB81-D2ED-9168-F3FB4BA9EBD3}"/>
              </a:ext>
            </a:extLst>
          </p:cNvPr>
          <p:cNvCxnSpPr>
            <a:cxnSpLocks/>
          </p:cNvCxnSpPr>
          <p:nvPr/>
        </p:nvCxnSpPr>
        <p:spPr>
          <a:xfrm>
            <a:off x="3399096" y="1495425"/>
            <a:ext cx="537303" cy="0"/>
          </a:xfrm>
          <a:prstGeom prst="straightConnector1">
            <a:avLst/>
          </a:prstGeom>
          <a:ln w="76200">
            <a:solidFill>
              <a:srgbClr val="72423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F396357C-28F7-D48C-5E4C-21D9E6CFFFDA}"/>
              </a:ext>
            </a:extLst>
          </p:cNvPr>
          <p:cNvCxnSpPr>
            <a:cxnSpLocks/>
          </p:cNvCxnSpPr>
          <p:nvPr/>
        </p:nvCxnSpPr>
        <p:spPr>
          <a:xfrm>
            <a:off x="6813715" y="1519166"/>
            <a:ext cx="537303" cy="0"/>
          </a:xfrm>
          <a:prstGeom prst="straightConnector1">
            <a:avLst/>
          </a:prstGeom>
          <a:ln w="76200">
            <a:solidFill>
              <a:srgbClr val="72423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085DB99-6334-D23B-C438-D83B85806369}"/>
              </a:ext>
            </a:extLst>
          </p:cNvPr>
          <p:cNvSpPr txBox="1"/>
          <p:nvPr/>
        </p:nvSpPr>
        <p:spPr>
          <a:xfrm>
            <a:off x="2933108" y="3116018"/>
            <a:ext cx="207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отработанный механизм для начала собственного дела</a:t>
            </a: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EABA1EF4-D2E0-416D-B87D-A2467242417A}"/>
              </a:ext>
            </a:extLst>
          </p:cNvPr>
          <p:cNvCxnSpPr>
            <a:cxnSpLocks/>
          </p:cNvCxnSpPr>
          <p:nvPr/>
        </p:nvCxnSpPr>
        <p:spPr>
          <a:xfrm flipH="1" flipV="1">
            <a:off x="4335822" y="2762653"/>
            <a:ext cx="4581" cy="40708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30339C0B-D8E5-6F54-A1DE-8994FB0FA362}"/>
              </a:ext>
            </a:extLst>
          </p:cNvPr>
          <p:cNvCxnSpPr>
            <a:cxnSpLocks/>
          </p:cNvCxnSpPr>
          <p:nvPr/>
        </p:nvCxnSpPr>
        <p:spPr>
          <a:xfrm>
            <a:off x="6585766" y="2672805"/>
            <a:ext cx="0" cy="420052"/>
          </a:xfrm>
          <a:prstGeom prst="straightConnector1">
            <a:avLst/>
          </a:prstGeom>
          <a:ln w="76200">
            <a:solidFill>
              <a:srgbClr val="CA9867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2BD3E44E-1946-7D12-10B4-78D29A141EFD}"/>
              </a:ext>
            </a:extLst>
          </p:cNvPr>
          <p:cNvGrpSpPr/>
          <p:nvPr/>
        </p:nvGrpSpPr>
        <p:grpSpPr>
          <a:xfrm>
            <a:off x="5166323" y="3116018"/>
            <a:ext cx="5085989" cy="1569660"/>
            <a:chOff x="5553620" y="3126165"/>
            <a:chExt cx="5085989" cy="156966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F9081AD-B14D-0D0A-6E6F-5DFABF5551DD}"/>
                </a:ext>
              </a:extLst>
            </p:cNvPr>
            <p:cNvSpPr/>
            <p:nvPr/>
          </p:nvSpPr>
          <p:spPr>
            <a:xfrm>
              <a:off x="5829401" y="3414266"/>
              <a:ext cx="2628493" cy="500192"/>
            </a:xfrm>
            <a:prstGeom prst="rect">
              <a:avLst/>
            </a:prstGeom>
            <a:solidFill>
              <a:srgbClr val="DCBC9C"/>
            </a:solidFill>
            <a:ln w="57150">
              <a:solidFill>
                <a:srgbClr val="CA9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24232"/>
                  </a:solidFill>
                </a:rPr>
                <a:t>КОРОБОЧНЫЕ РЕШЕНИЯ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0A20AB-CBEF-E43D-B15A-D433CCCFAEB7}"/>
                </a:ext>
              </a:extLst>
            </p:cNvPr>
            <p:cNvSpPr txBox="1"/>
            <p:nvPr/>
          </p:nvSpPr>
          <p:spPr>
            <a:xfrm>
              <a:off x="8574327" y="3126165"/>
              <a:ext cx="20652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dirty="0">
                  <a:solidFill>
                    <a:srgbClr val="CA9867"/>
                  </a:solidFill>
                  <a:effectLst/>
                </a:rPr>
                <a:t>готовые бизнес концепции, разработанные с учетом действующих реалий экономики Воронежского региона </a:t>
              </a:r>
            </a:p>
            <a:p>
              <a:r>
                <a:rPr lang="ru-RU" sz="1200" b="0" i="0" dirty="0">
                  <a:solidFill>
                    <a:srgbClr val="CA9867"/>
                  </a:solidFill>
                  <a:effectLst/>
                </a:rPr>
                <a:t>(аналитика + бизнес-план)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0A1ABDD-11F8-6D6D-1ACD-407F7B32267A}"/>
                </a:ext>
              </a:extLst>
            </p:cNvPr>
            <p:cNvSpPr txBox="1"/>
            <p:nvPr/>
          </p:nvSpPr>
          <p:spPr>
            <a:xfrm>
              <a:off x="5803900" y="4056167"/>
              <a:ext cx="27449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i="0" dirty="0">
                  <a:solidFill>
                    <a:srgbClr val="724232"/>
                  </a:solidFill>
                  <a:effectLst/>
                </a:rPr>
                <a:t>ОПЕРАТИВНЫЙ БЛОК ДЛЯ НАЧАЛА И/ ИЛИ МОДЕРНИЗАЦИИ</a:t>
              </a:r>
              <a:endParaRPr lang="ru-RU" sz="1200" dirty="0">
                <a:solidFill>
                  <a:srgbClr val="724232"/>
                </a:solidFill>
              </a:endParaRP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6C5EA7FA-2C9B-1988-1471-6DF55A1487CA}"/>
                </a:ext>
              </a:extLst>
            </p:cNvPr>
            <p:cNvSpPr/>
            <p:nvPr/>
          </p:nvSpPr>
          <p:spPr>
            <a:xfrm>
              <a:off x="5553620" y="3150646"/>
              <a:ext cx="5006421" cy="1514404"/>
            </a:xfrm>
            <a:prstGeom prst="rect">
              <a:avLst/>
            </a:prstGeom>
            <a:noFill/>
            <a:ln>
              <a:solidFill>
                <a:srgbClr val="72423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483FD461-AA2D-D3D7-EC51-2C3835F6AB4D}"/>
              </a:ext>
            </a:extLst>
          </p:cNvPr>
          <p:cNvCxnSpPr>
            <a:cxnSpLocks/>
          </p:cNvCxnSpPr>
          <p:nvPr/>
        </p:nvCxnSpPr>
        <p:spPr>
          <a:xfrm>
            <a:off x="7708900" y="2672805"/>
            <a:ext cx="0" cy="420052"/>
          </a:xfrm>
          <a:prstGeom prst="straightConnector1">
            <a:avLst/>
          </a:prstGeom>
          <a:ln w="76200">
            <a:solidFill>
              <a:srgbClr val="CA9867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2A79D6C9-9BE2-9DA8-21D7-2E07C3C79C09}"/>
              </a:ext>
            </a:extLst>
          </p:cNvPr>
          <p:cNvSpPr txBox="1"/>
          <p:nvPr/>
        </p:nvSpPr>
        <p:spPr>
          <a:xfrm>
            <a:off x="390348" y="6316385"/>
            <a:ext cx="9985341" cy="1046440"/>
          </a:xfrm>
          <a:prstGeom prst="rect">
            <a:avLst/>
          </a:prstGeom>
          <a:noFill/>
          <a:ln w="38100">
            <a:solidFill>
              <a:srgbClr val="7242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ЦЕНТРА «МОЙ БИЗНЕС»</a:t>
            </a:r>
          </a:p>
          <a:p>
            <a:pPr algn="ctr"/>
            <a:r>
              <a:rPr lang="ru-RU" sz="1400" dirty="0">
                <a:solidFill>
                  <a:srgbClr val="CA9867"/>
                </a:solidFill>
              </a:rPr>
              <a:t>на каждом этапе развития МСП подобраны специализированный комплекс услуг </a:t>
            </a:r>
            <a:r>
              <a:rPr lang="ru-RU" sz="1400" dirty="0">
                <a:solidFill>
                  <a:srgbClr val="724232"/>
                </a:solidFill>
              </a:rPr>
              <a:t>согласованный с МИНЭК</a:t>
            </a:r>
          </a:p>
          <a:p>
            <a:pPr algn="ctr"/>
            <a:r>
              <a:rPr lang="ru-RU" sz="1400" dirty="0">
                <a:solidFill>
                  <a:srgbClr val="996633"/>
                </a:solidFill>
              </a:rPr>
              <a:t>САЙТ – РЕКЛАМА – СЕРТИФИКАЦИЯ – МАРКЕТПЛЕЙСЫ – БРЕНДИРОВАНИЕ - ТОВАРНЫЙ ЗНАК - БИЗНЕС-МИССИИ – ВЫСТАВКИ – ФОРУМЫ - ГРАНТЫ</a:t>
            </a:r>
            <a:endParaRPr lang="ru-RU" sz="1200" dirty="0">
              <a:solidFill>
                <a:srgbClr val="996633"/>
              </a:solidFill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A687D5BD-A20E-49F4-396B-F877601BE48C}"/>
              </a:ext>
            </a:extLst>
          </p:cNvPr>
          <p:cNvSpPr/>
          <p:nvPr/>
        </p:nvSpPr>
        <p:spPr>
          <a:xfrm>
            <a:off x="2144574" y="3836031"/>
            <a:ext cx="2710293" cy="4347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D52D763-C0E1-4D39-41A3-23CC1A083781}"/>
              </a:ext>
            </a:extLst>
          </p:cNvPr>
          <p:cNvSpPr txBox="1"/>
          <p:nvPr/>
        </p:nvSpPr>
        <p:spPr>
          <a:xfrm>
            <a:off x="268458" y="3705225"/>
            <a:ext cx="17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методологическое/</a:t>
            </a:r>
          </a:p>
          <a:p>
            <a:pPr algn="r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консультационное сопровождение </a:t>
            </a:r>
          </a:p>
        </p:txBody>
      </p: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BCA7A893-6006-E10D-2B6A-9D8788C10F2A}"/>
              </a:ext>
            </a:extLst>
          </p:cNvPr>
          <p:cNvCxnSpPr>
            <a:cxnSpLocks/>
          </p:cNvCxnSpPr>
          <p:nvPr/>
        </p:nvCxnSpPr>
        <p:spPr>
          <a:xfrm>
            <a:off x="1143946" y="4685678"/>
            <a:ext cx="0" cy="420052"/>
          </a:xfrm>
          <a:prstGeom prst="straightConnector1">
            <a:avLst/>
          </a:prstGeom>
          <a:ln w="76200">
            <a:solidFill>
              <a:srgbClr val="EC553A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5011F48B-6C56-E778-E72F-BEEE2B49986B}"/>
              </a:ext>
            </a:extLst>
          </p:cNvPr>
          <p:cNvCxnSpPr>
            <a:cxnSpLocks/>
          </p:cNvCxnSpPr>
          <p:nvPr/>
        </p:nvCxnSpPr>
        <p:spPr>
          <a:xfrm>
            <a:off x="5346700" y="4688550"/>
            <a:ext cx="0" cy="420052"/>
          </a:xfrm>
          <a:prstGeom prst="straightConnector1">
            <a:avLst/>
          </a:prstGeom>
          <a:ln w="76200">
            <a:solidFill>
              <a:srgbClr val="EC553A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CCD9B6FC-2F5B-D4AD-9F20-08304DA47FED}"/>
              </a:ext>
            </a:extLst>
          </p:cNvPr>
          <p:cNvCxnSpPr>
            <a:cxnSpLocks/>
          </p:cNvCxnSpPr>
          <p:nvPr/>
        </p:nvCxnSpPr>
        <p:spPr>
          <a:xfrm>
            <a:off x="9690100" y="4685678"/>
            <a:ext cx="0" cy="420052"/>
          </a:xfrm>
          <a:prstGeom prst="straightConnector1">
            <a:avLst/>
          </a:prstGeom>
          <a:ln w="76200">
            <a:solidFill>
              <a:srgbClr val="EC553A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id="{80E1B836-547E-A638-42F2-29B6772811EB}"/>
              </a:ext>
            </a:extLst>
          </p:cNvPr>
          <p:cNvCxnSpPr>
            <a:cxnSpLocks/>
          </p:cNvCxnSpPr>
          <p:nvPr/>
        </p:nvCxnSpPr>
        <p:spPr>
          <a:xfrm>
            <a:off x="5346700" y="5869814"/>
            <a:ext cx="0" cy="420052"/>
          </a:xfrm>
          <a:prstGeom prst="straightConnector1">
            <a:avLst/>
          </a:prstGeom>
          <a:ln w="76200">
            <a:solidFill>
              <a:srgbClr val="72423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B270BC5B-0080-79CE-EF76-70A12561C020}"/>
              </a:ext>
            </a:extLst>
          </p:cNvPr>
          <p:cNvCxnSpPr>
            <a:cxnSpLocks/>
          </p:cNvCxnSpPr>
          <p:nvPr/>
        </p:nvCxnSpPr>
        <p:spPr>
          <a:xfrm>
            <a:off x="9690100" y="5866942"/>
            <a:ext cx="0" cy="420052"/>
          </a:xfrm>
          <a:prstGeom prst="straightConnector1">
            <a:avLst/>
          </a:prstGeom>
          <a:ln w="76200">
            <a:solidFill>
              <a:srgbClr val="72423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9B66FF3-730B-92CC-146B-2D827E226A87}"/>
              </a:ext>
            </a:extLst>
          </p:cNvPr>
          <p:cNvCxnSpPr>
            <a:cxnSpLocks/>
          </p:cNvCxnSpPr>
          <p:nvPr/>
        </p:nvCxnSpPr>
        <p:spPr>
          <a:xfrm>
            <a:off x="4358867" y="663315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65D23AB-CAD4-25C5-A539-1EE006A7B746}"/>
              </a:ext>
            </a:extLst>
          </p:cNvPr>
          <p:cNvCxnSpPr>
            <a:cxnSpLocks/>
          </p:cNvCxnSpPr>
          <p:nvPr/>
        </p:nvCxnSpPr>
        <p:spPr>
          <a:xfrm>
            <a:off x="2225267" y="739515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5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538" y="182325"/>
            <a:ext cx="71331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KPI 202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 </a:t>
            </a:r>
            <a:endParaRPr sz="2500" dirty="0">
              <a:solidFill>
                <a:srgbClr val="CA9867"/>
              </a:solidFill>
              <a:latin typeface="Circe Bold" panose="020B0602020203020203" pitchFamily="34" charset="-52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6ADD95-D64F-2518-E739-5B30D17CD9B0}"/>
              </a:ext>
            </a:extLst>
          </p:cNvPr>
          <p:cNvSpPr/>
          <p:nvPr/>
        </p:nvSpPr>
        <p:spPr>
          <a:xfrm>
            <a:off x="397160" y="3639679"/>
            <a:ext cx="5571492" cy="5794649"/>
          </a:xfrm>
          <a:prstGeom prst="ellipse">
            <a:avLst/>
          </a:prstGeom>
          <a:noFill/>
          <a:ln w="3175">
            <a:solidFill>
              <a:schemeClr val="accent2">
                <a:lumMod val="60000"/>
                <a:lumOff val="40000"/>
                <a:alpha val="4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8C92C04-DC9B-BE19-F681-C53D14A8DE74}"/>
              </a:ext>
            </a:extLst>
          </p:cNvPr>
          <p:cNvSpPr/>
          <p:nvPr/>
        </p:nvSpPr>
        <p:spPr>
          <a:xfrm>
            <a:off x="-2846817" y="1988817"/>
            <a:ext cx="5780736" cy="6079847"/>
          </a:xfrm>
          <a:prstGeom prst="ellipse">
            <a:avLst/>
          </a:prstGeom>
          <a:noFill/>
          <a:ln w="19050">
            <a:solidFill>
              <a:srgbClr val="EC553A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C7856FC-2E09-2173-0666-62719EE5165C}"/>
              </a:ext>
            </a:extLst>
          </p:cNvPr>
          <p:cNvSpPr/>
          <p:nvPr/>
        </p:nvSpPr>
        <p:spPr>
          <a:xfrm>
            <a:off x="-3006235" y="1603289"/>
            <a:ext cx="5969440" cy="6227781"/>
          </a:xfrm>
          <a:prstGeom prst="ellipse">
            <a:avLst/>
          </a:prstGeom>
          <a:noFill/>
          <a:ln w="19050">
            <a:solidFill>
              <a:srgbClr val="724232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19643E5E-63A1-0106-EA34-24C694E7C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738192"/>
              </p:ext>
            </p:extLst>
          </p:nvPr>
        </p:nvGraphicFramePr>
        <p:xfrm>
          <a:off x="-3261025" y="508355"/>
          <a:ext cx="12798725" cy="775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10E3AC1-6E74-B25E-55DA-2E67142E9555}"/>
              </a:ext>
            </a:extLst>
          </p:cNvPr>
          <p:cNvSpPr txBox="1"/>
          <p:nvPr/>
        </p:nvSpPr>
        <p:spPr>
          <a:xfrm>
            <a:off x="2679700" y="757176"/>
            <a:ext cx="1129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EC553A"/>
                </a:solidFill>
              </a:rPr>
              <a:t>1249</a:t>
            </a:r>
          </a:p>
          <a:p>
            <a:pPr algn="r"/>
            <a:endParaRPr lang="ru-RU" sz="4000" dirty="0">
              <a:solidFill>
                <a:srgbClr val="EC553A"/>
              </a:solidFill>
            </a:endParaRPr>
          </a:p>
          <a:p>
            <a:pPr algn="r"/>
            <a:r>
              <a:rPr lang="ru-RU" sz="2800" dirty="0">
                <a:solidFill>
                  <a:srgbClr val="EC553A"/>
                </a:solidFill>
              </a:rPr>
              <a:t>1042</a:t>
            </a:r>
          </a:p>
          <a:p>
            <a:pPr algn="r"/>
            <a:endParaRPr lang="ru-RU" sz="4400" dirty="0">
              <a:solidFill>
                <a:srgbClr val="EC553A"/>
              </a:solidFill>
            </a:endParaRPr>
          </a:p>
          <a:p>
            <a:pPr algn="r"/>
            <a:r>
              <a:rPr lang="ru-RU" sz="2800" dirty="0">
                <a:solidFill>
                  <a:srgbClr val="EC553A"/>
                </a:solidFill>
              </a:rPr>
              <a:t>4959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8F16D8-670F-BF01-5E21-4DFB8A5FD426}"/>
              </a:ext>
            </a:extLst>
          </p:cNvPr>
          <p:cNvSpPr txBox="1"/>
          <p:nvPr/>
        </p:nvSpPr>
        <p:spPr>
          <a:xfrm>
            <a:off x="3422074" y="4059407"/>
            <a:ext cx="864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ru-RU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CF2F89-A4B7-C2F9-AE94-357683E2F930}"/>
              </a:ext>
            </a:extLst>
          </p:cNvPr>
          <p:cNvSpPr txBox="1"/>
          <p:nvPr/>
        </p:nvSpPr>
        <p:spPr>
          <a:xfrm>
            <a:off x="3734889" y="784364"/>
            <a:ext cx="69480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600" b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ФП «Акселерация субъектов МСП»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600" b="0" i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кол-во СМСП, получивших комплексные услуги</a:t>
            </a:r>
          </a:p>
          <a:p>
            <a:pPr lvl="0"/>
            <a:endParaRPr lang="ru-RU" sz="2400" b="1" spc="30" baseline="0" dirty="0">
              <a:solidFill>
                <a:srgbClr val="724232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ru-RU" sz="1600" b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ФП «Создание благоприятных условий для осуществления деятельности самозанятыми гражданами» </a:t>
            </a:r>
          </a:p>
          <a:p>
            <a:pPr lvl="0"/>
            <a:r>
              <a:rPr lang="ru-RU" sz="1600" b="0" i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кол-во самозанятых граждан, получивших услуги, в том числе прошедших программы обучения</a:t>
            </a:r>
          </a:p>
          <a:p>
            <a:pPr lvl="0"/>
            <a:endParaRPr lang="ru-RU" sz="1100" b="1" spc="30" baseline="0" dirty="0">
              <a:solidFill>
                <a:srgbClr val="724232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ru-RU" sz="1600" b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ФП «Создание условий для легкого ста рта и комфортного ведения бизнеса» </a:t>
            </a:r>
          </a:p>
          <a:p>
            <a:pPr lvl="0"/>
            <a:r>
              <a:rPr lang="ru-RU" sz="1600" b="0" i="1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кол-во уникальных граждан, желающих вести бизнес, начинающих и действующих предпринимателей, получивших услуги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97E100-D828-92E7-B598-377F818D17BE}"/>
              </a:ext>
            </a:extLst>
          </p:cNvPr>
          <p:cNvSpPr txBox="1"/>
          <p:nvPr/>
        </p:nvSpPr>
        <p:spPr>
          <a:xfrm>
            <a:off x="4213076" y="4331722"/>
            <a:ext cx="623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РП «Развитие культуры и туризма» </a:t>
            </a:r>
          </a:p>
          <a:p>
            <a:pPr lvl="0"/>
            <a:r>
              <a:rPr lang="ru-RU" sz="1600" b="0" i="1" spc="30" baseline="0" dirty="0">
                <a:solidFill>
                  <a:srgbClr val="724232"/>
                </a:solidFill>
                <a:latin typeface="+mn-lt"/>
                <a:cs typeface="Arial" panose="020B0604020202020204" pitchFamily="34" charset="0"/>
              </a:rPr>
              <a:t>кол-во мероприятий, направленных на продвижение туристических ресурсов Воронежской области </a:t>
            </a:r>
            <a:endParaRPr lang="ru-RU" sz="1600" b="0" i="1" dirty="0">
              <a:solidFill>
                <a:srgbClr val="72423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F0521E6-7CA0-7A3F-810C-8B6DE4F03F0D}"/>
              </a:ext>
            </a:extLst>
          </p:cNvPr>
          <p:cNvGrpSpPr/>
          <p:nvPr/>
        </p:nvGrpSpPr>
        <p:grpSpPr>
          <a:xfrm>
            <a:off x="9795291" y="5872197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36" name="object 3">
              <a:extLst>
                <a:ext uri="{FF2B5EF4-FFF2-40B4-BE49-F238E27FC236}">
                  <a16:creationId xmlns:a16="http://schemas.microsoft.com/office/drawing/2014/main" id="{5E170F4E-E8DE-BD9D-164A-79FA5B82439A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38" name="object 4">
                <a:extLst>
                  <a:ext uri="{FF2B5EF4-FFF2-40B4-BE49-F238E27FC236}">
                    <a16:creationId xmlns:a16="http://schemas.microsoft.com/office/drawing/2014/main" id="{F9D0DB1E-38C5-25AC-1A7E-AFF709DB9FB2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940E5D6B-D40E-E64C-FC05-4296E74A53E7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40" name="object 6">
                <a:extLst>
                  <a:ext uri="{FF2B5EF4-FFF2-40B4-BE49-F238E27FC236}">
                    <a16:creationId xmlns:a16="http://schemas.microsoft.com/office/drawing/2014/main" id="{838B26AB-5C31-C8F0-8F35-5EE88542058E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334C2F5F-A52C-79B1-EEC2-59191F1B72BF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1" name="object 3">
            <a:extLst>
              <a:ext uri="{FF2B5EF4-FFF2-40B4-BE49-F238E27FC236}">
                <a16:creationId xmlns:a16="http://schemas.microsoft.com/office/drawing/2014/main" id="{A3A38E0E-AA66-0FD9-B0C8-BEACC371CCAF}"/>
              </a:ext>
            </a:extLst>
          </p:cNvPr>
          <p:cNvGrpSpPr/>
          <p:nvPr/>
        </p:nvGrpSpPr>
        <p:grpSpPr>
          <a:xfrm>
            <a:off x="5823678" y="6651997"/>
            <a:ext cx="1057364" cy="1061845"/>
            <a:chOff x="9906558" y="6119254"/>
            <a:chExt cx="419744" cy="419739"/>
          </a:xfrm>
          <a:solidFill>
            <a:srgbClr val="F2E6DA">
              <a:alpha val="34000"/>
            </a:srgbClr>
          </a:solidFill>
        </p:grpSpPr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BFB77D9C-652E-3E49-957D-44FAF03A34DE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5E7210C2-0F94-D67B-B7B2-18A55A9303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460D45-92B3-78AE-98CD-866D4C2D916E}"/>
              </a:ext>
            </a:extLst>
          </p:cNvPr>
          <p:cNvGrpSpPr/>
          <p:nvPr/>
        </p:nvGrpSpPr>
        <p:grpSpPr>
          <a:xfrm>
            <a:off x="8634095" y="5872195"/>
            <a:ext cx="1062548" cy="1463414"/>
            <a:chOff x="9888855" y="5885180"/>
            <a:chExt cx="421802" cy="578476"/>
          </a:xfrm>
          <a:solidFill>
            <a:schemeClr val="bg1">
              <a:alpha val="34000"/>
            </a:schemeClr>
          </a:solidFill>
        </p:grpSpPr>
        <p:grpSp>
          <p:nvGrpSpPr>
            <p:cNvPr id="45" name="object 3">
              <a:extLst>
                <a:ext uri="{FF2B5EF4-FFF2-40B4-BE49-F238E27FC236}">
                  <a16:creationId xmlns:a16="http://schemas.microsoft.com/office/drawing/2014/main" id="{79DB5F44-4057-E177-56ED-AF7B5B25C3C6}"/>
                </a:ext>
              </a:extLst>
            </p:cNvPr>
            <p:cNvGrpSpPr/>
            <p:nvPr/>
          </p:nvGrpSpPr>
          <p:grpSpPr>
            <a:xfrm>
              <a:off x="9890913" y="6043917"/>
              <a:ext cx="419744" cy="419739"/>
              <a:chOff x="9906558" y="6119254"/>
              <a:chExt cx="419744" cy="419739"/>
            </a:xfrm>
            <a:grpFill/>
          </p:grpSpPr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id="{31D7B56C-477E-B071-B70D-AAD72797B599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48" name="object 6">
                <a:extLst>
                  <a:ext uri="{FF2B5EF4-FFF2-40B4-BE49-F238E27FC236}">
                    <a16:creationId xmlns:a16="http://schemas.microsoft.com/office/drawing/2014/main" id="{12380218-58FC-389E-D590-9675C29DF89D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992039EF-4A3A-DD41-7F95-9A1279ABD64A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9C007AF-BE10-5DE0-2EA3-1AC93EEBA5B8}"/>
              </a:ext>
            </a:extLst>
          </p:cNvPr>
          <p:cNvGrpSpPr/>
          <p:nvPr/>
        </p:nvGrpSpPr>
        <p:grpSpPr>
          <a:xfrm>
            <a:off x="7466918" y="6651997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50" name="object 3">
              <a:extLst>
                <a:ext uri="{FF2B5EF4-FFF2-40B4-BE49-F238E27FC236}">
                  <a16:creationId xmlns:a16="http://schemas.microsoft.com/office/drawing/2014/main" id="{D9FD64E0-8C91-FEF8-2DF7-D6B1C80C225D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F2BF12E5-E772-73B1-0963-BE6B1B479D4C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3" name="object 5">
                <a:extLst>
                  <a:ext uri="{FF2B5EF4-FFF2-40B4-BE49-F238E27FC236}">
                    <a16:creationId xmlns:a16="http://schemas.microsoft.com/office/drawing/2014/main" id="{43215E0B-98F1-9D8F-57C7-E782B544FFA1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4" name="object 6">
                <a:extLst>
                  <a:ext uri="{FF2B5EF4-FFF2-40B4-BE49-F238E27FC236}">
                    <a16:creationId xmlns:a16="http://schemas.microsoft.com/office/drawing/2014/main" id="{B0C828DC-305A-163D-9F52-9ABC036A2543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51" name="object 10">
              <a:extLst>
                <a:ext uri="{FF2B5EF4-FFF2-40B4-BE49-F238E27FC236}">
                  <a16:creationId xmlns:a16="http://schemas.microsoft.com/office/drawing/2014/main" id="{84D93687-68EF-3E0B-E289-68C218120491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84D3F81-4F70-3D81-207E-7ED993BE386D}"/>
              </a:ext>
            </a:extLst>
          </p:cNvPr>
          <p:cNvGrpSpPr/>
          <p:nvPr/>
        </p:nvGrpSpPr>
        <p:grpSpPr>
          <a:xfrm>
            <a:off x="9172007" y="6837001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56" name="object 3">
              <a:extLst>
                <a:ext uri="{FF2B5EF4-FFF2-40B4-BE49-F238E27FC236}">
                  <a16:creationId xmlns:a16="http://schemas.microsoft.com/office/drawing/2014/main" id="{AD83B7C6-48BA-57EC-E6F1-E4C40CA267CD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58" name="object 4">
                <a:extLst>
                  <a:ext uri="{FF2B5EF4-FFF2-40B4-BE49-F238E27FC236}">
                    <a16:creationId xmlns:a16="http://schemas.microsoft.com/office/drawing/2014/main" id="{B7BEF682-C31D-4B93-265D-A0D25548008A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9" name="object 5">
                <a:extLst>
                  <a:ext uri="{FF2B5EF4-FFF2-40B4-BE49-F238E27FC236}">
                    <a16:creationId xmlns:a16="http://schemas.microsoft.com/office/drawing/2014/main" id="{1536E62A-9B5B-8947-EB71-85B363D305E8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77B573C4-94CB-C2C0-F472-BFEF28204E81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57" name="object 10">
              <a:extLst>
                <a:ext uri="{FF2B5EF4-FFF2-40B4-BE49-F238E27FC236}">
                  <a16:creationId xmlns:a16="http://schemas.microsoft.com/office/drawing/2014/main" id="{EE2DE51B-550C-9C4D-F5D1-B04C57337BBE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AD63A20-E4AF-8D60-40B4-E6620820BD64}"/>
              </a:ext>
            </a:extLst>
          </p:cNvPr>
          <p:cNvGrpSpPr/>
          <p:nvPr/>
        </p:nvGrpSpPr>
        <p:grpSpPr>
          <a:xfrm>
            <a:off x="6265917" y="6210100"/>
            <a:ext cx="1864597" cy="1496914"/>
            <a:chOff x="9728103" y="5873593"/>
            <a:chExt cx="740193" cy="591718"/>
          </a:xfrm>
          <a:solidFill>
            <a:schemeClr val="bg1">
              <a:alpha val="34000"/>
            </a:schemeClr>
          </a:solidFill>
        </p:grpSpPr>
        <p:grpSp>
          <p:nvGrpSpPr>
            <p:cNvPr id="62" name="object 3">
              <a:extLst>
                <a:ext uri="{FF2B5EF4-FFF2-40B4-BE49-F238E27FC236}">
                  <a16:creationId xmlns:a16="http://schemas.microsoft.com/office/drawing/2014/main" id="{7F54C025-855A-7A9B-226F-8443F08FE66E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1024" name="object 4">
                <a:extLst>
                  <a:ext uri="{FF2B5EF4-FFF2-40B4-BE49-F238E27FC236}">
                    <a16:creationId xmlns:a16="http://schemas.microsoft.com/office/drawing/2014/main" id="{ABAE0DF5-ADF5-9903-FD90-91E1C517BD99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25" name="object 5">
                <a:extLst>
                  <a:ext uri="{FF2B5EF4-FFF2-40B4-BE49-F238E27FC236}">
                    <a16:creationId xmlns:a16="http://schemas.microsoft.com/office/drawing/2014/main" id="{F2228CD4-915E-97F2-C235-6FFCB2F6C393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26" name="object 6">
                <a:extLst>
                  <a:ext uri="{FF2B5EF4-FFF2-40B4-BE49-F238E27FC236}">
                    <a16:creationId xmlns:a16="http://schemas.microsoft.com/office/drawing/2014/main" id="{3B37ED61-4590-C22C-E770-5F1CB60380D0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63" name="object 10">
              <a:extLst>
                <a:ext uri="{FF2B5EF4-FFF2-40B4-BE49-F238E27FC236}">
                  <a16:creationId xmlns:a16="http://schemas.microsoft.com/office/drawing/2014/main" id="{F8524B45-6A51-84E6-654B-63E289342931}"/>
                </a:ext>
              </a:extLst>
            </p:cNvPr>
            <p:cNvSpPr/>
            <p:nvPr/>
          </p:nvSpPr>
          <p:spPr>
            <a:xfrm>
              <a:off x="10209851" y="587359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A400F5AB-5A93-C70D-42B4-3E21B8A99E4E}"/>
              </a:ext>
            </a:extLst>
          </p:cNvPr>
          <p:cNvGrpSpPr/>
          <p:nvPr/>
        </p:nvGrpSpPr>
        <p:grpSpPr>
          <a:xfrm>
            <a:off x="4299181" y="5748261"/>
            <a:ext cx="1182281" cy="1120500"/>
            <a:chOff x="9728103" y="5885180"/>
            <a:chExt cx="584200" cy="580131"/>
          </a:xfrm>
          <a:solidFill>
            <a:srgbClr val="F2E6DA">
              <a:alpha val="73000"/>
            </a:srgb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1028" name="object 3">
              <a:extLst>
                <a:ext uri="{FF2B5EF4-FFF2-40B4-BE49-F238E27FC236}">
                  <a16:creationId xmlns:a16="http://schemas.microsoft.com/office/drawing/2014/main" id="{94CDCE88-81AC-A1EA-955C-C83E01653961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1031" name="object 4">
                <a:extLst>
                  <a:ext uri="{FF2B5EF4-FFF2-40B4-BE49-F238E27FC236}">
                    <a16:creationId xmlns:a16="http://schemas.microsoft.com/office/drawing/2014/main" id="{0ABBE53D-D161-E66C-8E36-4D64C2FDC762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32" name="object 5">
                <a:extLst>
                  <a:ext uri="{FF2B5EF4-FFF2-40B4-BE49-F238E27FC236}">
                    <a16:creationId xmlns:a16="http://schemas.microsoft.com/office/drawing/2014/main" id="{37466F98-DA45-CFDF-B903-21B41030B66F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33" name="object 6">
                <a:extLst>
                  <a:ext uri="{FF2B5EF4-FFF2-40B4-BE49-F238E27FC236}">
                    <a16:creationId xmlns:a16="http://schemas.microsoft.com/office/drawing/2014/main" id="{AAFC7149-3361-C933-01F8-1A0F66DEA638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1029" name="object 10">
              <a:extLst>
                <a:ext uri="{FF2B5EF4-FFF2-40B4-BE49-F238E27FC236}">
                  <a16:creationId xmlns:a16="http://schemas.microsoft.com/office/drawing/2014/main" id="{3505DCFF-0C0F-8708-B542-99FFA8BB209E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  <a:effectLst/>
            <a:sp3d prstMaterial="clear">
              <a:bevelT h="63500"/>
            </a:sp3d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034" name="object 6">
            <a:extLst>
              <a:ext uri="{FF2B5EF4-FFF2-40B4-BE49-F238E27FC236}">
                <a16:creationId xmlns:a16="http://schemas.microsoft.com/office/drawing/2014/main" id="{78BE0EBC-D4CF-6179-C602-AEFD67109B7A}"/>
              </a:ext>
            </a:extLst>
          </p:cNvPr>
          <p:cNvSpPr/>
          <p:nvPr/>
        </p:nvSpPr>
        <p:spPr>
          <a:xfrm>
            <a:off x="3972178" y="6375143"/>
            <a:ext cx="523031" cy="499176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0"/>
                </a:moveTo>
                <a:lnTo>
                  <a:pt x="258188" y="129095"/>
                </a:lnTo>
                <a:lnTo>
                  <a:pt x="129092" y="258188"/>
                </a:lnTo>
                <a:lnTo>
                  <a:pt x="0" y="129095"/>
                </a:lnTo>
                <a:lnTo>
                  <a:pt x="129092" y="0"/>
                </a:lnTo>
                <a:close/>
              </a:path>
            </a:pathLst>
          </a:custGeom>
          <a:solidFill>
            <a:srgbClr val="F2E6DA">
              <a:alpha val="6000"/>
            </a:srgb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1035" name="Picture 10">
            <a:extLst>
              <a:ext uri="{FF2B5EF4-FFF2-40B4-BE49-F238E27FC236}">
                <a16:creationId xmlns:a16="http://schemas.microsoft.com/office/drawing/2014/main" id="{8F4463C1-6418-8168-C89B-CA5D68AB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09" y="5222022"/>
            <a:ext cx="1428753" cy="16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Прямая соединительная линия 1035">
            <a:extLst>
              <a:ext uri="{FF2B5EF4-FFF2-40B4-BE49-F238E27FC236}">
                <a16:creationId xmlns:a16="http://schemas.microsoft.com/office/drawing/2014/main" id="{712B601F-5BC4-B973-E9E0-25E180C41D12}"/>
              </a:ext>
            </a:extLst>
          </p:cNvPr>
          <p:cNvCxnSpPr>
            <a:cxnSpLocks/>
          </p:cNvCxnSpPr>
          <p:nvPr/>
        </p:nvCxnSpPr>
        <p:spPr>
          <a:xfrm>
            <a:off x="3365500" y="494277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>
            <a:extLst>
              <a:ext uri="{FF2B5EF4-FFF2-40B4-BE49-F238E27FC236}">
                <a16:creationId xmlns:a16="http://schemas.microsoft.com/office/drawing/2014/main" id="{8CDCD27F-DCDF-B69D-09FE-8FE8409F7376}"/>
              </a:ext>
            </a:extLst>
          </p:cNvPr>
          <p:cNvCxnSpPr>
            <a:cxnSpLocks/>
          </p:cNvCxnSpPr>
          <p:nvPr/>
        </p:nvCxnSpPr>
        <p:spPr>
          <a:xfrm>
            <a:off x="2289320" y="570477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Рисунок 1037">
            <a:extLst>
              <a:ext uri="{FF2B5EF4-FFF2-40B4-BE49-F238E27FC236}">
                <a16:creationId xmlns:a16="http://schemas.microsoft.com/office/drawing/2014/main" id="{1B2A9976-9B70-75F1-8626-571A415EF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77" y="108320"/>
            <a:ext cx="1194331" cy="884748"/>
          </a:xfrm>
          <a:prstGeom prst="rect">
            <a:avLst/>
          </a:prstGeom>
        </p:spPr>
      </p:pic>
      <p:cxnSp>
        <p:nvCxnSpPr>
          <p:cNvPr id="1039" name="Прямая соединительная линия 1038">
            <a:extLst>
              <a:ext uri="{FF2B5EF4-FFF2-40B4-BE49-F238E27FC236}">
                <a16:creationId xmlns:a16="http://schemas.microsoft.com/office/drawing/2014/main" id="{38D41FB6-6327-00B3-2D74-6FB0BEB16B72}"/>
              </a:ext>
            </a:extLst>
          </p:cNvPr>
          <p:cNvCxnSpPr>
            <a:cxnSpLocks/>
          </p:cNvCxnSpPr>
          <p:nvPr/>
        </p:nvCxnSpPr>
        <p:spPr>
          <a:xfrm>
            <a:off x="8940628" y="1101078"/>
            <a:ext cx="1587672" cy="13347"/>
          </a:xfrm>
          <a:prstGeom prst="line">
            <a:avLst/>
          </a:prstGeom>
          <a:ln>
            <a:solidFill>
              <a:srgbClr val="CD99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9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4372" y="352425"/>
            <a:ext cx="71331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solidFill>
                  <a:srgbClr val="CA9867"/>
                </a:solidFill>
                <a:latin typeface="Circe Bold" panose="020B0602020203020203" pitchFamily="34" charset="-52"/>
              </a:rPr>
              <a:t>ПЛАНЫ</a:t>
            </a:r>
            <a:r>
              <a:rPr lang="ru-RU" sz="3600" dirty="0">
                <a:solidFill>
                  <a:srgbClr val="CA9867"/>
                </a:solidFill>
                <a:latin typeface="Circe Bold" panose="020B0602020203020203" pitchFamily="34" charset="-52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НА 2024 ГОД</a:t>
            </a:r>
            <a:endParaRPr sz="2500" dirty="0">
              <a:solidFill>
                <a:srgbClr val="CA9867"/>
              </a:solidFill>
              <a:latin typeface="Circe Bold" panose="020B0602020203020203" pitchFamily="34" charset="-52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6ADD95-D64F-2518-E739-5B30D17CD9B0}"/>
              </a:ext>
            </a:extLst>
          </p:cNvPr>
          <p:cNvSpPr/>
          <p:nvPr/>
        </p:nvSpPr>
        <p:spPr>
          <a:xfrm>
            <a:off x="-1199685" y="5218086"/>
            <a:ext cx="5571492" cy="5794649"/>
          </a:xfrm>
          <a:prstGeom prst="ellipse">
            <a:avLst/>
          </a:prstGeom>
          <a:noFill/>
          <a:ln w="3175">
            <a:solidFill>
              <a:schemeClr val="accent2">
                <a:lumMod val="60000"/>
                <a:lumOff val="40000"/>
                <a:alpha val="4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8C92C04-DC9B-BE19-F681-C53D14A8DE74}"/>
              </a:ext>
            </a:extLst>
          </p:cNvPr>
          <p:cNvSpPr/>
          <p:nvPr/>
        </p:nvSpPr>
        <p:spPr>
          <a:xfrm>
            <a:off x="-2457295" y="5814818"/>
            <a:ext cx="3451859" cy="3144239"/>
          </a:xfrm>
          <a:prstGeom prst="ellipse">
            <a:avLst/>
          </a:prstGeom>
          <a:noFill/>
          <a:ln w="19050">
            <a:solidFill>
              <a:srgbClr val="EC553A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F0521E6-7CA0-7A3F-810C-8B6DE4F03F0D}"/>
              </a:ext>
            </a:extLst>
          </p:cNvPr>
          <p:cNvGrpSpPr/>
          <p:nvPr/>
        </p:nvGrpSpPr>
        <p:grpSpPr>
          <a:xfrm>
            <a:off x="9795291" y="5872197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36" name="object 3">
              <a:extLst>
                <a:ext uri="{FF2B5EF4-FFF2-40B4-BE49-F238E27FC236}">
                  <a16:creationId xmlns:a16="http://schemas.microsoft.com/office/drawing/2014/main" id="{5E170F4E-E8DE-BD9D-164A-79FA5B82439A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38" name="object 4">
                <a:extLst>
                  <a:ext uri="{FF2B5EF4-FFF2-40B4-BE49-F238E27FC236}">
                    <a16:creationId xmlns:a16="http://schemas.microsoft.com/office/drawing/2014/main" id="{F9D0DB1E-38C5-25AC-1A7E-AFF709DB9FB2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940E5D6B-D40E-E64C-FC05-4296E74A53E7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40" name="object 6">
                <a:extLst>
                  <a:ext uri="{FF2B5EF4-FFF2-40B4-BE49-F238E27FC236}">
                    <a16:creationId xmlns:a16="http://schemas.microsoft.com/office/drawing/2014/main" id="{838B26AB-5C31-C8F0-8F35-5EE88542058E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334C2F5F-A52C-79B1-EEC2-59191F1B72BF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1" name="object 3">
            <a:extLst>
              <a:ext uri="{FF2B5EF4-FFF2-40B4-BE49-F238E27FC236}">
                <a16:creationId xmlns:a16="http://schemas.microsoft.com/office/drawing/2014/main" id="{A3A38E0E-AA66-0FD9-B0C8-BEACC371CCAF}"/>
              </a:ext>
            </a:extLst>
          </p:cNvPr>
          <p:cNvGrpSpPr/>
          <p:nvPr/>
        </p:nvGrpSpPr>
        <p:grpSpPr>
          <a:xfrm>
            <a:off x="5823678" y="6651997"/>
            <a:ext cx="1057364" cy="1061845"/>
            <a:chOff x="9906558" y="6119254"/>
            <a:chExt cx="419744" cy="419739"/>
          </a:xfrm>
          <a:solidFill>
            <a:srgbClr val="F2E6DA">
              <a:alpha val="34000"/>
            </a:srgbClr>
          </a:solidFill>
        </p:grpSpPr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BFB77D9C-652E-3E49-957D-44FAF03A34DE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5E7210C2-0F94-D67B-B7B2-18A55A9303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460D45-92B3-78AE-98CD-866D4C2D916E}"/>
              </a:ext>
            </a:extLst>
          </p:cNvPr>
          <p:cNvGrpSpPr/>
          <p:nvPr/>
        </p:nvGrpSpPr>
        <p:grpSpPr>
          <a:xfrm>
            <a:off x="8634095" y="5872195"/>
            <a:ext cx="1062548" cy="1463414"/>
            <a:chOff x="9888855" y="5885180"/>
            <a:chExt cx="421802" cy="578476"/>
          </a:xfrm>
          <a:solidFill>
            <a:schemeClr val="bg1">
              <a:alpha val="34000"/>
            </a:schemeClr>
          </a:solidFill>
        </p:grpSpPr>
        <p:grpSp>
          <p:nvGrpSpPr>
            <p:cNvPr id="45" name="object 3">
              <a:extLst>
                <a:ext uri="{FF2B5EF4-FFF2-40B4-BE49-F238E27FC236}">
                  <a16:creationId xmlns:a16="http://schemas.microsoft.com/office/drawing/2014/main" id="{79DB5F44-4057-E177-56ED-AF7B5B25C3C6}"/>
                </a:ext>
              </a:extLst>
            </p:cNvPr>
            <p:cNvGrpSpPr/>
            <p:nvPr/>
          </p:nvGrpSpPr>
          <p:grpSpPr>
            <a:xfrm>
              <a:off x="9890913" y="6043917"/>
              <a:ext cx="419744" cy="419739"/>
              <a:chOff x="9906558" y="6119254"/>
              <a:chExt cx="419744" cy="419739"/>
            </a:xfrm>
            <a:grpFill/>
          </p:grpSpPr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id="{31D7B56C-477E-B071-B70D-AAD72797B599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48" name="object 6">
                <a:extLst>
                  <a:ext uri="{FF2B5EF4-FFF2-40B4-BE49-F238E27FC236}">
                    <a16:creationId xmlns:a16="http://schemas.microsoft.com/office/drawing/2014/main" id="{12380218-58FC-389E-D590-9675C29DF89D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992039EF-4A3A-DD41-7F95-9A1279ABD64A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9C007AF-BE10-5DE0-2EA3-1AC93EEBA5B8}"/>
              </a:ext>
            </a:extLst>
          </p:cNvPr>
          <p:cNvGrpSpPr/>
          <p:nvPr/>
        </p:nvGrpSpPr>
        <p:grpSpPr>
          <a:xfrm>
            <a:off x="7466918" y="6651997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50" name="object 3">
              <a:extLst>
                <a:ext uri="{FF2B5EF4-FFF2-40B4-BE49-F238E27FC236}">
                  <a16:creationId xmlns:a16="http://schemas.microsoft.com/office/drawing/2014/main" id="{D9FD64E0-8C91-FEF8-2DF7-D6B1C80C225D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F2BF12E5-E772-73B1-0963-BE6B1B479D4C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3" name="object 5">
                <a:extLst>
                  <a:ext uri="{FF2B5EF4-FFF2-40B4-BE49-F238E27FC236}">
                    <a16:creationId xmlns:a16="http://schemas.microsoft.com/office/drawing/2014/main" id="{43215E0B-98F1-9D8F-57C7-E782B544FFA1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4" name="object 6">
                <a:extLst>
                  <a:ext uri="{FF2B5EF4-FFF2-40B4-BE49-F238E27FC236}">
                    <a16:creationId xmlns:a16="http://schemas.microsoft.com/office/drawing/2014/main" id="{B0C828DC-305A-163D-9F52-9ABC036A2543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51" name="object 10">
              <a:extLst>
                <a:ext uri="{FF2B5EF4-FFF2-40B4-BE49-F238E27FC236}">
                  <a16:creationId xmlns:a16="http://schemas.microsoft.com/office/drawing/2014/main" id="{84D93687-68EF-3E0B-E289-68C218120491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84D3F81-4F70-3D81-207E-7ED993BE386D}"/>
              </a:ext>
            </a:extLst>
          </p:cNvPr>
          <p:cNvGrpSpPr/>
          <p:nvPr/>
        </p:nvGrpSpPr>
        <p:grpSpPr>
          <a:xfrm>
            <a:off x="9172007" y="6837001"/>
            <a:ext cx="1471640" cy="1467601"/>
            <a:chOff x="9728103" y="5885180"/>
            <a:chExt cx="584200" cy="580131"/>
          </a:xfrm>
          <a:solidFill>
            <a:srgbClr val="F2E6DA">
              <a:alpha val="34000"/>
            </a:srgbClr>
          </a:solidFill>
        </p:grpSpPr>
        <p:grpSp>
          <p:nvGrpSpPr>
            <p:cNvPr id="56" name="object 3">
              <a:extLst>
                <a:ext uri="{FF2B5EF4-FFF2-40B4-BE49-F238E27FC236}">
                  <a16:creationId xmlns:a16="http://schemas.microsoft.com/office/drawing/2014/main" id="{AD83B7C6-48BA-57EC-E6F1-E4C40CA267CD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58" name="object 4">
                <a:extLst>
                  <a:ext uri="{FF2B5EF4-FFF2-40B4-BE49-F238E27FC236}">
                    <a16:creationId xmlns:a16="http://schemas.microsoft.com/office/drawing/2014/main" id="{B7BEF682-C31D-4B93-265D-A0D25548008A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59" name="object 5">
                <a:extLst>
                  <a:ext uri="{FF2B5EF4-FFF2-40B4-BE49-F238E27FC236}">
                    <a16:creationId xmlns:a16="http://schemas.microsoft.com/office/drawing/2014/main" id="{1536E62A-9B5B-8947-EB71-85B363D305E8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77B573C4-94CB-C2C0-F472-BFEF28204E81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57" name="object 10">
              <a:extLst>
                <a:ext uri="{FF2B5EF4-FFF2-40B4-BE49-F238E27FC236}">
                  <a16:creationId xmlns:a16="http://schemas.microsoft.com/office/drawing/2014/main" id="{EE2DE51B-550C-9C4D-F5D1-B04C57337BBE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AD63A20-E4AF-8D60-40B4-E6620820BD64}"/>
              </a:ext>
            </a:extLst>
          </p:cNvPr>
          <p:cNvGrpSpPr/>
          <p:nvPr/>
        </p:nvGrpSpPr>
        <p:grpSpPr>
          <a:xfrm>
            <a:off x="6265917" y="6210100"/>
            <a:ext cx="1864597" cy="1496914"/>
            <a:chOff x="9728103" y="5873593"/>
            <a:chExt cx="740193" cy="591718"/>
          </a:xfrm>
          <a:solidFill>
            <a:schemeClr val="bg1">
              <a:alpha val="34000"/>
            </a:schemeClr>
          </a:solidFill>
        </p:grpSpPr>
        <p:grpSp>
          <p:nvGrpSpPr>
            <p:cNvPr id="62" name="object 3">
              <a:extLst>
                <a:ext uri="{FF2B5EF4-FFF2-40B4-BE49-F238E27FC236}">
                  <a16:creationId xmlns:a16="http://schemas.microsoft.com/office/drawing/2014/main" id="{7F54C025-855A-7A9B-226F-8443F08FE66E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1024" name="object 4">
                <a:extLst>
                  <a:ext uri="{FF2B5EF4-FFF2-40B4-BE49-F238E27FC236}">
                    <a16:creationId xmlns:a16="http://schemas.microsoft.com/office/drawing/2014/main" id="{ABAE0DF5-ADF5-9903-FD90-91E1C517BD99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25" name="object 5">
                <a:extLst>
                  <a:ext uri="{FF2B5EF4-FFF2-40B4-BE49-F238E27FC236}">
                    <a16:creationId xmlns:a16="http://schemas.microsoft.com/office/drawing/2014/main" id="{F2228CD4-915E-97F2-C235-6FFCB2F6C393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26" name="object 6">
                <a:extLst>
                  <a:ext uri="{FF2B5EF4-FFF2-40B4-BE49-F238E27FC236}">
                    <a16:creationId xmlns:a16="http://schemas.microsoft.com/office/drawing/2014/main" id="{3B37ED61-4590-C22C-E770-5F1CB60380D0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63" name="object 10">
              <a:extLst>
                <a:ext uri="{FF2B5EF4-FFF2-40B4-BE49-F238E27FC236}">
                  <a16:creationId xmlns:a16="http://schemas.microsoft.com/office/drawing/2014/main" id="{F8524B45-6A51-84E6-654B-63E289342931}"/>
                </a:ext>
              </a:extLst>
            </p:cNvPr>
            <p:cNvSpPr/>
            <p:nvPr/>
          </p:nvSpPr>
          <p:spPr>
            <a:xfrm>
              <a:off x="10209851" y="587359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034" name="object 6">
            <a:extLst>
              <a:ext uri="{FF2B5EF4-FFF2-40B4-BE49-F238E27FC236}">
                <a16:creationId xmlns:a16="http://schemas.microsoft.com/office/drawing/2014/main" id="{78BE0EBC-D4CF-6179-C602-AEFD67109B7A}"/>
              </a:ext>
            </a:extLst>
          </p:cNvPr>
          <p:cNvSpPr/>
          <p:nvPr/>
        </p:nvSpPr>
        <p:spPr>
          <a:xfrm>
            <a:off x="-223715" y="6509529"/>
            <a:ext cx="523031" cy="499176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0"/>
                </a:moveTo>
                <a:lnTo>
                  <a:pt x="258188" y="129095"/>
                </a:lnTo>
                <a:lnTo>
                  <a:pt x="129092" y="258188"/>
                </a:lnTo>
                <a:lnTo>
                  <a:pt x="0" y="129095"/>
                </a:lnTo>
                <a:lnTo>
                  <a:pt x="129092" y="0"/>
                </a:lnTo>
                <a:close/>
              </a:path>
            </a:pathLst>
          </a:custGeom>
          <a:solidFill>
            <a:srgbClr val="F2E6DA">
              <a:alpha val="6000"/>
            </a:srgb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3CF016B3-47DD-4BBB-F79C-4D831C83300C}"/>
              </a:ext>
            </a:extLst>
          </p:cNvPr>
          <p:cNvSpPr/>
          <p:nvPr/>
        </p:nvSpPr>
        <p:spPr>
          <a:xfrm>
            <a:off x="397160" y="352425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506487" y="0"/>
                </a:moveTo>
                <a:lnTo>
                  <a:pt x="0" y="0"/>
                </a:lnTo>
              </a:path>
            </a:pathLst>
          </a:custGeom>
          <a:ln w="101598">
            <a:solidFill>
              <a:srgbClr val="EA4E2D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246BEAE-2EE5-6588-07DA-FFDFB3933BBB}"/>
              </a:ext>
            </a:extLst>
          </p:cNvPr>
          <p:cNvSpPr/>
          <p:nvPr/>
        </p:nvSpPr>
        <p:spPr>
          <a:xfrm>
            <a:off x="7752145" y="0"/>
            <a:ext cx="2319655" cy="485775"/>
          </a:xfrm>
          <a:custGeom>
            <a:avLst/>
            <a:gdLst/>
            <a:ahLst/>
            <a:cxnLst/>
            <a:rect l="l" t="t" r="r" b="b"/>
            <a:pathLst>
              <a:path w="2319654" h="485775">
                <a:moveTo>
                  <a:pt x="395725" y="0"/>
                </a:moveTo>
                <a:lnTo>
                  <a:pt x="0" y="0"/>
                </a:lnTo>
                <a:lnTo>
                  <a:pt x="25349" y="25363"/>
                </a:lnTo>
                <a:lnTo>
                  <a:pt x="61899" y="59760"/>
                </a:lnTo>
                <a:lnTo>
                  <a:pt x="99494" y="93030"/>
                </a:lnTo>
                <a:lnTo>
                  <a:pt x="138107" y="125145"/>
                </a:lnTo>
                <a:lnTo>
                  <a:pt x="177711" y="156077"/>
                </a:lnTo>
                <a:lnTo>
                  <a:pt x="218279" y="185800"/>
                </a:lnTo>
                <a:lnTo>
                  <a:pt x="259784" y="214287"/>
                </a:lnTo>
                <a:lnTo>
                  <a:pt x="302198" y="241510"/>
                </a:lnTo>
                <a:lnTo>
                  <a:pt x="345494" y="267442"/>
                </a:lnTo>
                <a:lnTo>
                  <a:pt x="389646" y="292056"/>
                </a:lnTo>
                <a:lnTo>
                  <a:pt x="433081" y="314560"/>
                </a:lnTo>
                <a:lnTo>
                  <a:pt x="477253" y="335788"/>
                </a:lnTo>
                <a:lnTo>
                  <a:pt x="522139" y="355716"/>
                </a:lnTo>
                <a:lnTo>
                  <a:pt x="567715" y="374320"/>
                </a:lnTo>
                <a:lnTo>
                  <a:pt x="613955" y="391576"/>
                </a:lnTo>
                <a:lnTo>
                  <a:pt x="660837" y="407459"/>
                </a:lnTo>
                <a:lnTo>
                  <a:pt x="708334" y="421945"/>
                </a:lnTo>
                <a:lnTo>
                  <a:pt x="756424" y="435009"/>
                </a:lnTo>
                <a:lnTo>
                  <a:pt x="805080" y="446628"/>
                </a:lnTo>
                <a:lnTo>
                  <a:pt x="854280" y="456776"/>
                </a:lnTo>
                <a:lnTo>
                  <a:pt x="903999" y="465430"/>
                </a:lnTo>
                <a:lnTo>
                  <a:pt x="954212" y="472565"/>
                </a:lnTo>
                <a:lnTo>
                  <a:pt x="1004895" y="478157"/>
                </a:lnTo>
                <a:lnTo>
                  <a:pt x="1056024" y="482181"/>
                </a:lnTo>
                <a:lnTo>
                  <a:pt x="1107574" y="484614"/>
                </a:lnTo>
                <a:lnTo>
                  <a:pt x="1159520" y="485430"/>
                </a:lnTo>
                <a:lnTo>
                  <a:pt x="1211467" y="484614"/>
                </a:lnTo>
                <a:lnTo>
                  <a:pt x="1263017" y="482181"/>
                </a:lnTo>
                <a:lnTo>
                  <a:pt x="1314146" y="478157"/>
                </a:lnTo>
                <a:lnTo>
                  <a:pt x="1364829" y="472565"/>
                </a:lnTo>
                <a:lnTo>
                  <a:pt x="1415043" y="465430"/>
                </a:lnTo>
                <a:lnTo>
                  <a:pt x="1464761" y="456776"/>
                </a:lnTo>
                <a:lnTo>
                  <a:pt x="1513962" y="446628"/>
                </a:lnTo>
                <a:lnTo>
                  <a:pt x="1562618" y="435009"/>
                </a:lnTo>
                <a:lnTo>
                  <a:pt x="1610708" y="421945"/>
                </a:lnTo>
                <a:lnTo>
                  <a:pt x="1658205" y="407459"/>
                </a:lnTo>
                <a:lnTo>
                  <a:pt x="1705087" y="391576"/>
                </a:lnTo>
                <a:lnTo>
                  <a:pt x="1751327" y="374320"/>
                </a:lnTo>
                <a:lnTo>
                  <a:pt x="1796903" y="355716"/>
                </a:lnTo>
                <a:lnTo>
                  <a:pt x="1841789" y="335788"/>
                </a:lnTo>
                <a:lnTo>
                  <a:pt x="1885961" y="314560"/>
                </a:lnTo>
                <a:lnTo>
                  <a:pt x="1929396" y="292056"/>
                </a:lnTo>
                <a:lnTo>
                  <a:pt x="1973548" y="267442"/>
                </a:lnTo>
                <a:lnTo>
                  <a:pt x="2016844" y="241510"/>
                </a:lnTo>
                <a:lnTo>
                  <a:pt x="2032551" y="231429"/>
                </a:lnTo>
                <a:lnTo>
                  <a:pt x="1159520" y="231429"/>
                </a:lnTo>
                <a:lnTo>
                  <a:pt x="1105441" y="230390"/>
                </a:lnTo>
                <a:lnTo>
                  <a:pt x="1051905" y="227300"/>
                </a:lnTo>
                <a:lnTo>
                  <a:pt x="998949" y="222196"/>
                </a:lnTo>
                <a:lnTo>
                  <a:pt x="946613" y="215117"/>
                </a:lnTo>
                <a:lnTo>
                  <a:pt x="894933" y="206101"/>
                </a:lnTo>
                <a:lnTo>
                  <a:pt x="843948" y="195186"/>
                </a:lnTo>
                <a:lnTo>
                  <a:pt x="793695" y="182410"/>
                </a:lnTo>
                <a:lnTo>
                  <a:pt x="744214" y="167811"/>
                </a:lnTo>
                <a:lnTo>
                  <a:pt x="695541" y="151428"/>
                </a:lnTo>
                <a:lnTo>
                  <a:pt x="647716" y="133298"/>
                </a:lnTo>
                <a:lnTo>
                  <a:pt x="600775" y="113460"/>
                </a:lnTo>
                <a:lnTo>
                  <a:pt x="554757" y="91953"/>
                </a:lnTo>
                <a:lnTo>
                  <a:pt x="509700" y="68813"/>
                </a:lnTo>
                <a:lnTo>
                  <a:pt x="464817" y="43604"/>
                </a:lnTo>
                <a:lnTo>
                  <a:pt x="420993" y="16787"/>
                </a:lnTo>
                <a:lnTo>
                  <a:pt x="395725" y="0"/>
                </a:lnTo>
                <a:close/>
              </a:path>
              <a:path w="2319654" h="485775">
                <a:moveTo>
                  <a:pt x="2319043" y="0"/>
                </a:moveTo>
                <a:lnTo>
                  <a:pt x="1923318" y="0"/>
                </a:lnTo>
                <a:lnTo>
                  <a:pt x="1898049" y="16787"/>
                </a:lnTo>
                <a:lnTo>
                  <a:pt x="1854225" y="43604"/>
                </a:lnTo>
                <a:lnTo>
                  <a:pt x="1809343" y="68813"/>
                </a:lnTo>
                <a:lnTo>
                  <a:pt x="1764285" y="91953"/>
                </a:lnTo>
                <a:lnTo>
                  <a:pt x="1718267" y="113460"/>
                </a:lnTo>
                <a:lnTo>
                  <a:pt x="1671326" y="133298"/>
                </a:lnTo>
                <a:lnTo>
                  <a:pt x="1623501" y="151428"/>
                </a:lnTo>
                <a:lnTo>
                  <a:pt x="1574828" y="167811"/>
                </a:lnTo>
                <a:lnTo>
                  <a:pt x="1525347" y="182410"/>
                </a:lnTo>
                <a:lnTo>
                  <a:pt x="1475094" y="195186"/>
                </a:lnTo>
                <a:lnTo>
                  <a:pt x="1424109" y="206101"/>
                </a:lnTo>
                <a:lnTo>
                  <a:pt x="1372429" y="215117"/>
                </a:lnTo>
                <a:lnTo>
                  <a:pt x="1320092" y="222196"/>
                </a:lnTo>
                <a:lnTo>
                  <a:pt x="1267137" y="227300"/>
                </a:lnTo>
                <a:lnTo>
                  <a:pt x="1213600" y="230390"/>
                </a:lnTo>
                <a:lnTo>
                  <a:pt x="1159520" y="231429"/>
                </a:lnTo>
                <a:lnTo>
                  <a:pt x="2032551" y="231429"/>
                </a:lnTo>
                <a:lnTo>
                  <a:pt x="2100763" y="185800"/>
                </a:lnTo>
                <a:lnTo>
                  <a:pt x="2141331" y="156077"/>
                </a:lnTo>
                <a:lnTo>
                  <a:pt x="2180935" y="125145"/>
                </a:lnTo>
                <a:lnTo>
                  <a:pt x="2219548" y="93030"/>
                </a:lnTo>
                <a:lnTo>
                  <a:pt x="2257143" y="59760"/>
                </a:lnTo>
                <a:lnTo>
                  <a:pt x="2293694" y="25363"/>
                </a:lnTo>
                <a:lnTo>
                  <a:pt x="2319043" y="0"/>
                </a:lnTo>
                <a:close/>
              </a:path>
            </a:pathLst>
          </a:custGeom>
          <a:solidFill>
            <a:srgbClr val="F0E2D4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" name="object 47">
            <a:extLst>
              <a:ext uri="{FF2B5EF4-FFF2-40B4-BE49-F238E27FC236}">
                <a16:creationId xmlns:a16="http://schemas.microsoft.com/office/drawing/2014/main" id="{3F50CCAA-7C9B-EDBB-7F74-F15C1091877A}"/>
              </a:ext>
            </a:extLst>
          </p:cNvPr>
          <p:cNvSpPr txBox="1"/>
          <p:nvPr/>
        </p:nvSpPr>
        <p:spPr>
          <a:xfrm>
            <a:off x="1231629" y="1267296"/>
            <a:ext cx="3754577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550" b="1" dirty="0">
                <a:solidFill>
                  <a:srgbClr val="724232"/>
                </a:solidFill>
                <a:latin typeface="+mn-lt"/>
                <a:cs typeface="Century Gothic"/>
              </a:rPr>
              <a:t>КРУПНЫЕ</a:t>
            </a:r>
            <a:r>
              <a:rPr lang="ru-RU" sz="2550" b="1" dirty="0">
                <a:solidFill>
                  <a:srgbClr val="EC553A"/>
                </a:solidFill>
                <a:latin typeface="+mn-lt"/>
                <a:cs typeface="Century Gothic"/>
              </a:rPr>
              <a:t> </a:t>
            </a:r>
            <a:r>
              <a:rPr lang="ru-RU" sz="2550" b="1" dirty="0">
                <a:solidFill>
                  <a:srgbClr val="CA9867"/>
                </a:solidFill>
                <a:latin typeface="+mn-lt"/>
                <a:cs typeface="Century Gothic"/>
              </a:rPr>
              <a:t>МЕРОПРИЯТИЯ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D914CAD-5233-B448-B89A-11B072516EF9}"/>
              </a:ext>
            </a:extLst>
          </p:cNvPr>
          <p:cNvCxnSpPr>
            <a:cxnSpLocks/>
          </p:cNvCxnSpPr>
          <p:nvPr/>
        </p:nvCxnSpPr>
        <p:spPr>
          <a:xfrm>
            <a:off x="4105216" y="1107266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DA5348B-DF22-E580-CC39-AA4266092908}"/>
              </a:ext>
            </a:extLst>
          </p:cNvPr>
          <p:cNvCxnSpPr>
            <a:cxnSpLocks/>
          </p:cNvCxnSpPr>
          <p:nvPr/>
        </p:nvCxnSpPr>
        <p:spPr>
          <a:xfrm>
            <a:off x="1971616" y="1183466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Земля">
            <a:extLst>
              <a:ext uri="{FF2B5EF4-FFF2-40B4-BE49-F238E27FC236}">
                <a16:creationId xmlns:a16="http://schemas.microsoft.com/office/drawing/2014/main" id="{CE28C9E6-325F-2F38-CDE4-74909F0FC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302" y="5719706"/>
            <a:ext cx="817298" cy="817298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E64A941B-39AA-5A1C-C18A-B60493FD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989" y="1183466"/>
            <a:ext cx="733072" cy="733072"/>
          </a:xfrm>
          <a:prstGeom prst="rect">
            <a:avLst/>
          </a:prstGeom>
        </p:spPr>
      </p:pic>
      <p:sp>
        <p:nvSpPr>
          <p:cNvPr id="13" name="object 47">
            <a:extLst>
              <a:ext uri="{FF2B5EF4-FFF2-40B4-BE49-F238E27FC236}">
                <a16:creationId xmlns:a16="http://schemas.microsoft.com/office/drawing/2014/main" id="{85F326D2-E9B2-0D41-E69B-206F31233448}"/>
              </a:ext>
            </a:extLst>
          </p:cNvPr>
          <p:cNvSpPr txBox="1"/>
          <p:nvPr/>
        </p:nvSpPr>
        <p:spPr>
          <a:xfrm>
            <a:off x="2192506" y="5874856"/>
            <a:ext cx="403860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550" b="1" dirty="0">
                <a:solidFill>
                  <a:srgbClr val="724232"/>
                </a:solidFill>
                <a:latin typeface="+mn-lt"/>
                <a:cs typeface="Century Gothic"/>
              </a:rPr>
              <a:t>ВЫСТАВКИ </a:t>
            </a:r>
            <a:r>
              <a:rPr lang="ru-RU" sz="2550" b="1" dirty="0">
                <a:solidFill>
                  <a:srgbClr val="CA9867"/>
                </a:solidFill>
                <a:latin typeface="+mn-lt"/>
                <a:cs typeface="Century Gothic"/>
              </a:rPr>
              <a:t>ФЕДЕРАЛЬНЫЕ</a:t>
            </a:r>
            <a:r>
              <a:rPr lang="ru-RU" sz="1600" b="1" dirty="0">
                <a:solidFill>
                  <a:srgbClr val="CA9867"/>
                </a:solidFill>
                <a:latin typeface="+mn-lt"/>
                <a:cs typeface="Century Gothic"/>
              </a:rPr>
              <a:t>*</a:t>
            </a:r>
            <a:endParaRPr lang="ru-RU" sz="2550" b="1" dirty="0">
              <a:solidFill>
                <a:srgbClr val="CA9867"/>
              </a:solidFill>
              <a:latin typeface="+mn-lt"/>
              <a:cs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554BF-4A70-0CA5-A303-7D9237F48BB8}"/>
              </a:ext>
            </a:extLst>
          </p:cNvPr>
          <p:cNvSpPr txBox="1"/>
          <p:nvPr/>
        </p:nvSpPr>
        <p:spPr>
          <a:xfrm>
            <a:off x="2139486" y="6232768"/>
            <a:ext cx="38223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24232"/>
                </a:solidFill>
              </a:rPr>
              <a:t>«ПРОДЭКСПО»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24232"/>
                </a:solidFill>
              </a:rPr>
              <a:t>«АРМИЯ – 2024»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24232"/>
                </a:solidFill>
              </a:rPr>
              <a:t>«АГРОПРОДМАШ 2024»</a:t>
            </a:r>
          </a:p>
          <a:p>
            <a:endParaRPr lang="ru-RU" sz="600" dirty="0">
              <a:solidFill>
                <a:srgbClr val="724232"/>
              </a:solidFill>
            </a:endParaRPr>
          </a:p>
          <a:p>
            <a:pPr algn="r"/>
            <a:r>
              <a:rPr lang="ru-RU" sz="1400" i="1" dirty="0">
                <a:solidFill>
                  <a:srgbClr val="CA9867"/>
                </a:solidFill>
              </a:rPr>
              <a:t>*коллективный стенд от региона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3CC7C-C6A5-519E-81EF-99F159B66742}"/>
              </a:ext>
            </a:extLst>
          </p:cNvPr>
          <p:cNvSpPr txBox="1"/>
          <p:nvPr/>
        </p:nvSpPr>
        <p:spPr>
          <a:xfrm>
            <a:off x="897097" y="1680522"/>
            <a:ext cx="93991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724232"/>
                </a:solidFill>
              </a:rPr>
              <a:t>Бизнес-акселератор </a:t>
            </a:r>
            <a:r>
              <a:rPr lang="ru-RU" sz="1600" b="1" dirty="0">
                <a:solidFill>
                  <a:srgbClr val="724232"/>
                </a:solidFill>
              </a:rPr>
              <a:t>«</a:t>
            </a:r>
            <a:r>
              <a:rPr lang="ru-RU" sz="1600" b="1" dirty="0" err="1">
                <a:solidFill>
                  <a:srgbClr val="724232"/>
                </a:solidFill>
              </a:rPr>
              <a:t>ТехноСтартап</a:t>
            </a:r>
            <a:r>
              <a:rPr lang="ru-RU" sz="1600" b="1" dirty="0">
                <a:solidFill>
                  <a:srgbClr val="724232"/>
                </a:solidFill>
              </a:rPr>
              <a:t>» </a:t>
            </a:r>
            <a:r>
              <a:rPr lang="ru-RU" sz="1600" dirty="0">
                <a:solidFill>
                  <a:srgbClr val="724232"/>
                </a:solidFill>
              </a:rPr>
              <a:t>(4 потока)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724232"/>
                </a:solidFill>
              </a:rPr>
              <a:t>Акселератор </a:t>
            </a:r>
            <a:r>
              <a:rPr lang="ru-RU" sz="1600" b="1" dirty="0">
                <a:solidFill>
                  <a:srgbClr val="724232"/>
                </a:solidFill>
              </a:rPr>
              <a:t>«Социальное предпринимательство»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Конкурс спортивных предпринимателей                                                                                 </a:t>
            </a:r>
            <a:r>
              <a:rPr lang="ru-RU" sz="1600" dirty="0">
                <a:solidFill>
                  <a:srgbClr val="724232"/>
                </a:solidFill>
              </a:rPr>
              <a:t>(партнер - Центр развития спортивного предпринимательства О.И. Селезневой)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Межрегиональная конференция по защите интеллектуальной собственности</a:t>
            </a:r>
            <a:r>
              <a:rPr lang="ru-RU" sz="1600" dirty="0">
                <a:solidFill>
                  <a:srgbClr val="724232"/>
                </a:solidFill>
              </a:rPr>
              <a:t>              (партнер - АО «Концерн «Созвездие»)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Региональный форум по управлению персоналом «HR-Перезагрузка 2024»                     </a:t>
            </a:r>
            <a:r>
              <a:rPr lang="ru-RU" sz="1600" dirty="0">
                <a:solidFill>
                  <a:srgbClr val="724232"/>
                </a:solidFill>
              </a:rPr>
              <a:t>(партнер -ТПП ВО)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Фестиваль креативных индустрий «Матрешка»                                                                         </a:t>
            </a:r>
            <a:r>
              <a:rPr lang="ru-RU" sz="1600" dirty="0">
                <a:solidFill>
                  <a:srgbClr val="724232"/>
                </a:solidFill>
              </a:rPr>
              <a:t>(партнер - Центр креативных индустрий «Матрешка»/парк «Орленок»)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Конкурс брендинга и дизайна BIZ&amp;DIZ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Цифровизация услуг через Портал МСП.РФ                                                                    </a:t>
            </a:r>
            <a:r>
              <a:rPr lang="ru-RU" sz="1600" dirty="0">
                <a:solidFill>
                  <a:srgbClr val="724232"/>
                </a:solidFill>
              </a:rPr>
              <a:t>(формирование личного кабинета предпринимателя)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724232"/>
                </a:solidFill>
              </a:rPr>
              <a:t>Организация он-лайн обучений через Портал МСП.ВО                                                                     (</a:t>
            </a:r>
            <a:r>
              <a:rPr lang="ru-RU" sz="1600" dirty="0">
                <a:solidFill>
                  <a:srgbClr val="724232"/>
                </a:solidFill>
              </a:rPr>
              <a:t>Центр «Мой бизнес») для </a:t>
            </a:r>
            <a:r>
              <a:rPr lang="ru-RU" sz="1600" dirty="0" err="1">
                <a:solidFill>
                  <a:srgbClr val="724232"/>
                </a:solidFill>
              </a:rPr>
              <a:t>физ</a:t>
            </a:r>
            <a:r>
              <a:rPr lang="ru-RU" sz="1600" dirty="0">
                <a:solidFill>
                  <a:srgbClr val="724232"/>
                </a:solidFill>
              </a:rPr>
              <a:t> лиц основам предпринимательских компетенций (проведение итогового тестирования с выдачей сертификатов)</a:t>
            </a:r>
            <a:endParaRPr lang="ru-RU" sz="1200" i="1" dirty="0">
              <a:solidFill>
                <a:srgbClr val="CA9867"/>
              </a:solidFill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2257CF64-3E1F-FC3B-9847-C971F01E7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88746"/>
              </p:ext>
            </p:extLst>
          </p:nvPr>
        </p:nvGraphicFramePr>
        <p:xfrm>
          <a:off x="9941139" y="44043"/>
          <a:ext cx="670605" cy="114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674280" imgH="1148760" progId="CorelDraw.Graphic.22">
                  <p:embed/>
                </p:oleObj>
              </mc:Choice>
              <mc:Fallback>
                <p:oleObj name="CorelDRAW" r:id="rId6" imgW="674280" imgH="1148760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3578D39-70E6-380E-7905-F4A5BDBF0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41139" y="44043"/>
                        <a:ext cx="670605" cy="1146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39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" y="2541"/>
            <a:ext cx="10681970" cy="7560309"/>
          </a:xfrm>
          <a:custGeom>
            <a:avLst/>
            <a:gdLst/>
            <a:ahLst/>
            <a:cxnLst/>
            <a:rect l="l" t="t" r="r" b="b"/>
            <a:pathLst>
              <a:path w="10681970" h="7560309">
                <a:moveTo>
                  <a:pt x="0" y="0"/>
                </a:moveTo>
                <a:lnTo>
                  <a:pt x="0" y="7559999"/>
                </a:lnTo>
                <a:lnTo>
                  <a:pt x="10681506" y="7559999"/>
                </a:lnTo>
                <a:lnTo>
                  <a:pt x="106815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AF7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4" y="0"/>
            <a:ext cx="10694670" cy="7573009"/>
            <a:chOff x="4144" y="0"/>
            <a:chExt cx="10694670" cy="7573009"/>
          </a:xfrm>
        </p:grpSpPr>
        <p:sp>
          <p:nvSpPr>
            <p:cNvPr id="4" name="object 4"/>
            <p:cNvSpPr/>
            <p:nvPr/>
          </p:nvSpPr>
          <p:spPr>
            <a:xfrm>
              <a:off x="10494" y="0"/>
              <a:ext cx="10681970" cy="7560309"/>
            </a:xfrm>
            <a:custGeom>
              <a:avLst/>
              <a:gdLst/>
              <a:ahLst/>
              <a:cxnLst/>
              <a:rect l="l" t="t" r="r" b="b"/>
              <a:pathLst>
                <a:path w="10681970" h="7560309">
                  <a:moveTo>
                    <a:pt x="0" y="0"/>
                  </a:moveTo>
                  <a:lnTo>
                    <a:pt x="0" y="7559999"/>
                  </a:lnTo>
                  <a:lnTo>
                    <a:pt x="10681506" y="7559999"/>
                  </a:lnTo>
                  <a:lnTo>
                    <a:pt x="10681506" y="0"/>
                  </a:lnTo>
                  <a:lnTo>
                    <a:pt x="0" y="0"/>
                  </a:lnTo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52145" y="0"/>
              <a:ext cx="2319655" cy="485775"/>
            </a:xfrm>
            <a:custGeom>
              <a:avLst/>
              <a:gdLst/>
              <a:ahLst/>
              <a:cxnLst/>
              <a:rect l="l" t="t" r="r" b="b"/>
              <a:pathLst>
                <a:path w="2319654" h="485775">
                  <a:moveTo>
                    <a:pt x="395725" y="0"/>
                  </a:moveTo>
                  <a:lnTo>
                    <a:pt x="0" y="0"/>
                  </a:lnTo>
                  <a:lnTo>
                    <a:pt x="25349" y="25363"/>
                  </a:lnTo>
                  <a:lnTo>
                    <a:pt x="61899" y="59760"/>
                  </a:lnTo>
                  <a:lnTo>
                    <a:pt x="99494" y="93030"/>
                  </a:lnTo>
                  <a:lnTo>
                    <a:pt x="138107" y="125145"/>
                  </a:lnTo>
                  <a:lnTo>
                    <a:pt x="177711" y="156077"/>
                  </a:lnTo>
                  <a:lnTo>
                    <a:pt x="218279" y="185800"/>
                  </a:lnTo>
                  <a:lnTo>
                    <a:pt x="259784" y="214287"/>
                  </a:lnTo>
                  <a:lnTo>
                    <a:pt x="302198" y="241510"/>
                  </a:lnTo>
                  <a:lnTo>
                    <a:pt x="345494" y="267442"/>
                  </a:lnTo>
                  <a:lnTo>
                    <a:pt x="389646" y="292056"/>
                  </a:lnTo>
                  <a:lnTo>
                    <a:pt x="433081" y="314560"/>
                  </a:lnTo>
                  <a:lnTo>
                    <a:pt x="477253" y="335788"/>
                  </a:lnTo>
                  <a:lnTo>
                    <a:pt x="522139" y="355716"/>
                  </a:lnTo>
                  <a:lnTo>
                    <a:pt x="567715" y="374320"/>
                  </a:lnTo>
                  <a:lnTo>
                    <a:pt x="613955" y="391576"/>
                  </a:lnTo>
                  <a:lnTo>
                    <a:pt x="660837" y="407459"/>
                  </a:lnTo>
                  <a:lnTo>
                    <a:pt x="708334" y="421945"/>
                  </a:lnTo>
                  <a:lnTo>
                    <a:pt x="756424" y="435009"/>
                  </a:lnTo>
                  <a:lnTo>
                    <a:pt x="805080" y="446628"/>
                  </a:lnTo>
                  <a:lnTo>
                    <a:pt x="854280" y="456776"/>
                  </a:lnTo>
                  <a:lnTo>
                    <a:pt x="903999" y="465430"/>
                  </a:lnTo>
                  <a:lnTo>
                    <a:pt x="954212" y="472565"/>
                  </a:lnTo>
                  <a:lnTo>
                    <a:pt x="1004895" y="478157"/>
                  </a:lnTo>
                  <a:lnTo>
                    <a:pt x="1056024" y="482181"/>
                  </a:lnTo>
                  <a:lnTo>
                    <a:pt x="1107574" y="484614"/>
                  </a:lnTo>
                  <a:lnTo>
                    <a:pt x="1159520" y="485430"/>
                  </a:lnTo>
                  <a:lnTo>
                    <a:pt x="1211467" y="484614"/>
                  </a:lnTo>
                  <a:lnTo>
                    <a:pt x="1263017" y="482181"/>
                  </a:lnTo>
                  <a:lnTo>
                    <a:pt x="1314146" y="478157"/>
                  </a:lnTo>
                  <a:lnTo>
                    <a:pt x="1364829" y="472565"/>
                  </a:lnTo>
                  <a:lnTo>
                    <a:pt x="1415043" y="465430"/>
                  </a:lnTo>
                  <a:lnTo>
                    <a:pt x="1464761" y="456776"/>
                  </a:lnTo>
                  <a:lnTo>
                    <a:pt x="1513962" y="446628"/>
                  </a:lnTo>
                  <a:lnTo>
                    <a:pt x="1562618" y="435009"/>
                  </a:lnTo>
                  <a:lnTo>
                    <a:pt x="1610708" y="421945"/>
                  </a:lnTo>
                  <a:lnTo>
                    <a:pt x="1658205" y="407459"/>
                  </a:lnTo>
                  <a:lnTo>
                    <a:pt x="1705087" y="391576"/>
                  </a:lnTo>
                  <a:lnTo>
                    <a:pt x="1751327" y="374320"/>
                  </a:lnTo>
                  <a:lnTo>
                    <a:pt x="1796903" y="355716"/>
                  </a:lnTo>
                  <a:lnTo>
                    <a:pt x="1841789" y="335788"/>
                  </a:lnTo>
                  <a:lnTo>
                    <a:pt x="1885961" y="314560"/>
                  </a:lnTo>
                  <a:lnTo>
                    <a:pt x="1929396" y="292056"/>
                  </a:lnTo>
                  <a:lnTo>
                    <a:pt x="1973548" y="267442"/>
                  </a:lnTo>
                  <a:lnTo>
                    <a:pt x="2016844" y="241510"/>
                  </a:lnTo>
                  <a:lnTo>
                    <a:pt x="2032551" y="231429"/>
                  </a:lnTo>
                  <a:lnTo>
                    <a:pt x="1159520" y="231429"/>
                  </a:lnTo>
                  <a:lnTo>
                    <a:pt x="1105441" y="230390"/>
                  </a:lnTo>
                  <a:lnTo>
                    <a:pt x="1051905" y="227300"/>
                  </a:lnTo>
                  <a:lnTo>
                    <a:pt x="998949" y="222196"/>
                  </a:lnTo>
                  <a:lnTo>
                    <a:pt x="946613" y="215117"/>
                  </a:lnTo>
                  <a:lnTo>
                    <a:pt x="894933" y="206101"/>
                  </a:lnTo>
                  <a:lnTo>
                    <a:pt x="843948" y="195186"/>
                  </a:lnTo>
                  <a:lnTo>
                    <a:pt x="793695" y="182410"/>
                  </a:lnTo>
                  <a:lnTo>
                    <a:pt x="744214" y="167811"/>
                  </a:lnTo>
                  <a:lnTo>
                    <a:pt x="695541" y="151428"/>
                  </a:lnTo>
                  <a:lnTo>
                    <a:pt x="647716" y="133298"/>
                  </a:lnTo>
                  <a:lnTo>
                    <a:pt x="600775" y="113460"/>
                  </a:lnTo>
                  <a:lnTo>
                    <a:pt x="554757" y="91953"/>
                  </a:lnTo>
                  <a:lnTo>
                    <a:pt x="509700" y="68813"/>
                  </a:lnTo>
                  <a:lnTo>
                    <a:pt x="464817" y="43604"/>
                  </a:lnTo>
                  <a:lnTo>
                    <a:pt x="420993" y="16787"/>
                  </a:lnTo>
                  <a:lnTo>
                    <a:pt x="395725" y="0"/>
                  </a:lnTo>
                  <a:close/>
                </a:path>
                <a:path w="2319654" h="485775">
                  <a:moveTo>
                    <a:pt x="2319043" y="0"/>
                  </a:moveTo>
                  <a:lnTo>
                    <a:pt x="1923318" y="0"/>
                  </a:lnTo>
                  <a:lnTo>
                    <a:pt x="1898049" y="16787"/>
                  </a:lnTo>
                  <a:lnTo>
                    <a:pt x="1854225" y="43604"/>
                  </a:lnTo>
                  <a:lnTo>
                    <a:pt x="1809343" y="68813"/>
                  </a:lnTo>
                  <a:lnTo>
                    <a:pt x="1764285" y="91953"/>
                  </a:lnTo>
                  <a:lnTo>
                    <a:pt x="1718267" y="113460"/>
                  </a:lnTo>
                  <a:lnTo>
                    <a:pt x="1671326" y="133298"/>
                  </a:lnTo>
                  <a:lnTo>
                    <a:pt x="1623501" y="151428"/>
                  </a:lnTo>
                  <a:lnTo>
                    <a:pt x="1574828" y="167811"/>
                  </a:lnTo>
                  <a:lnTo>
                    <a:pt x="1525347" y="182410"/>
                  </a:lnTo>
                  <a:lnTo>
                    <a:pt x="1475094" y="195186"/>
                  </a:lnTo>
                  <a:lnTo>
                    <a:pt x="1424109" y="206101"/>
                  </a:lnTo>
                  <a:lnTo>
                    <a:pt x="1372429" y="215117"/>
                  </a:lnTo>
                  <a:lnTo>
                    <a:pt x="1320092" y="222196"/>
                  </a:lnTo>
                  <a:lnTo>
                    <a:pt x="1267137" y="227300"/>
                  </a:lnTo>
                  <a:lnTo>
                    <a:pt x="1213600" y="230390"/>
                  </a:lnTo>
                  <a:lnTo>
                    <a:pt x="1159520" y="231429"/>
                  </a:lnTo>
                  <a:lnTo>
                    <a:pt x="2032551" y="231429"/>
                  </a:lnTo>
                  <a:lnTo>
                    <a:pt x="2100763" y="185800"/>
                  </a:lnTo>
                  <a:lnTo>
                    <a:pt x="2141331" y="156077"/>
                  </a:lnTo>
                  <a:lnTo>
                    <a:pt x="2180935" y="125145"/>
                  </a:lnTo>
                  <a:lnTo>
                    <a:pt x="2219548" y="93030"/>
                  </a:lnTo>
                  <a:lnTo>
                    <a:pt x="2257143" y="59760"/>
                  </a:lnTo>
                  <a:lnTo>
                    <a:pt x="2293694" y="25363"/>
                  </a:lnTo>
                  <a:lnTo>
                    <a:pt x="2319043" y="0"/>
                  </a:lnTo>
                  <a:close/>
                </a:path>
              </a:pathLst>
            </a:custGeom>
            <a:solidFill>
              <a:srgbClr val="F0E2D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538" y="182325"/>
            <a:ext cx="63678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KPI 2023 </a:t>
            </a:r>
            <a:r>
              <a:rPr lang="ru-RU" sz="2500" dirty="0">
                <a:latin typeface="Circe Bold" panose="020B0602020203020203" pitchFamily="34" charset="-52"/>
              </a:rPr>
              <a:t>– </a:t>
            </a:r>
            <a:r>
              <a:rPr lang="ru-RU" sz="2500" dirty="0">
                <a:solidFill>
                  <a:srgbClr val="CA9867"/>
                </a:solidFill>
                <a:latin typeface="Circe Bold" panose="020B0602020203020203" pitchFamily="34" charset="-52"/>
              </a:rPr>
              <a:t>ДОСТИЖЕНИЕ РЕЗУЛЬТАТОВ</a:t>
            </a:r>
            <a:endParaRPr sz="2500" dirty="0">
              <a:solidFill>
                <a:srgbClr val="CA9867"/>
              </a:solidFill>
              <a:latin typeface="Circe Bold" panose="020B0602020203020203" pitchFamily="34" charset="-52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28511"/>
              </p:ext>
            </p:extLst>
          </p:nvPr>
        </p:nvGraphicFramePr>
        <p:xfrm>
          <a:off x="565347" y="3783676"/>
          <a:ext cx="9697306" cy="2354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615">
                <a:tc>
                  <a:txBody>
                    <a:bodyPr/>
                    <a:lstStyle/>
                    <a:p>
                      <a:pPr marL="136525" marR="2120265">
                        <a:lnSpc>
                          <a:spcPct val="73700"/>
                        </a:lnSpc>
                        <a:spcBef>
                          <a:spcPts val="825"/>
                        </a:spcBef>
                      </a:pPr>
                      <a:r>
                        <a:rPr sz="1600" spc="30" baseline="0" dirty="0">
                          <a:solidFill>
                            <a:srgbClr val="55291B"/>
                          </a:solidFill>
                          <a:latin typeface="Circe Bold" panose="020B0602020203020203" pitchFamily="34" charset="-52"/>
                          <a:cs typeface="Arial"/>
                        </a:rPr>
                        <a:t>ФП «Создание условий для легкого старта и комфортного ведения бизнеса»</a:t>
                      </a:r>
                      <a:endParaRPr sz="1600" spc="30" baseline="0" dirty="0">
                        <a:latin typeface="Circe Bold" panose="020B0602020203020203" pitchFamily="34" charset="-52"/>
                        <a:cs typeface="Arial"/>
                      </a:endParaRPr>
                    </a:p>
                  </a:txBody>
                  <a:tcPr marL="0" marR="0" marT="104775" marB="0" anchor="ctr">
                    <a:lnL w="285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</a:t>
                      </a:r>
                    </a:p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</a:t>
                      </a:r>
                      <a:endParaRPr lang="ru-RU" sz="14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4">
                <a:tc>
                  <a:txBody>
                    <a:bodyPr/>
                    <a:lstStyle/>
                    <a:p>
                      <a:pPr marL="129539" marR="852169">
                        <a:lnSpc>
                          <a:spcPct val="73700"/>
                        </a:lnSpc>
                        <a:spcBef>
                          <a:spcPts val="805"/>
                        </a:spcBef>
                      </a:pP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Кол-во уникальных граждан, желающих вести бизнес, начинающих и действующих предпринимателей, получивших услуги, в том числе: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102235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60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4396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60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6203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675"/>
                        </a:spcBef>
                        <a:tabLst>
                          <a:tab pos="93663" algn="l"/>
                        </a:tabLst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141,11</a:t>
                      </a: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 anchor="ctr">
                    <a:lnL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89">
                <a:tc>
                  <a:txBody>
                    <a:bodyPr/>
                    <a:lstStyle/>
                    <a:p>
                      <a:pPr marL="97790">
                        <a:lnSpc>
                          <a:spcPts val="1590"/>
                        </a:lnSpc>
                        <a:spcBef>
                          <a:spcPts val="260"/>
                        </a:spcBef>
                      </a:pPr>
                      <a:r>
                        <a:rPr sz="1300" i="1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-кол-во субъектов МСП, получивших </a:t>
                      </a:r>
                      <a:r>
                        <a:rPr sz="1300" i="1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государственную</a:t>
                      </a:r>
                      <a:r>
                        <a:rPr sz="1300" i="1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</a:t>
                      </a:r>
                      <a:r>
                        <a:rPr sz="1300" i="1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поддержку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1600" spc="-2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3077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01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1600" spc="-2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3378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01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109,78</a:t>
                      </a: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 anchor="ctr">
                    <a:lnL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-кол-во физических лиц, заинтересованных в начале осуществления</a:t>
                      </a:r>
                      <a:endParaRPr lang="ru-RU"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i="1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предпринимательской</a:t>
                      </a:r>
                      <a:r>
                        <a:rPr sz="1300" i="1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деятельности, получивших государственную поддержку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600" spc="-2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1319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225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600" spc="-2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2825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225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214,18</a:t>
                      </a: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110489" marR="1427480">
                        <a:lnSpc>
                          <a:spcPct val="73700"/>
                        </a:lnSpc>
                        <a:spcBef>
                          <a:spcPts val="254"/>
                        </a:spcBef>
                      </a:pP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Кол-во созданных субъектов МСП из числа физических лиц, получивших государственную поддержку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spc="-2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spc="-2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107,88</a:t>
                      </a: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0" marB="0" anchor="ctr">
                    <a:lnL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91721"/>
              </p:ext>
            </p:extLst>
          </p:nvPr>
        </p:nvGraphicFramePr>
        <p:xfrm>
          <a:off x="559854" y="6231444"/>
          <a:ext cx="9718039" cy="83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spc="30" baseline="0" dirty="0">
                          <a:solidFill>
                            <a:srgbClr val="55291B"/>
                          </a:solidFill>
                          <a:latin typeface="Circe Bold" panose="020B0602020203020203" pitchFamily="34" charset="-52"/>
                          <a:cs typeface="Arial"/>
                        </a:rPr>
                        <a:t>Р</a:t>
                      </a:r>
                      <a:r>
                        <a:rPr sz="1600" spc="30" baseline="0" dirty="0">
                          <a:solidFill>
                            <a:srgbClr val="55291B"/>
                          </a:solidFill>
                          <a:latin typeface="Circe Bold" panose="020B0602020203020203" pitchFamily="34" charset="-52"/>
                          <a:cs typeface="Arial"/>
                        </a:rPr>
                        <a:t>П «Развитие культуры и туризма»</a:t>
                      </a:r>
                      <a:endParaRPr sz="1600" spc="30" baseline="0" dirty="0">
                        <a:latin typeface="Circe Bold" panose="020B0602020203020203" pitchFamily="34" charset="-52"/>
                        <a:cs typeface="Arial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</a:t>
                      </a:r>
                    </a:p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</a:t>
                      </a:r>
                      <a:endParaRPr lang="ru-RU" sz="14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164465" marR="801370">
                        <a:lnSpc>
                          <a:spcPct val="73700"/>
                        </a:lnSpc>
                        <a:spcBef>
                          <a:spcPts val="490"/>
                        </a:spcBef>
                      </a:pP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Кол-во мероприятий, направленных на продвижение туристических ресурсов Воронежской области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800" baseline="2314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aseline="2314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105,56</a:t>
                      </a: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73141"/>
              </p:ext>
            </p:extLst>
          </p:nvPr>
        </p:nvGraphicFramePr>
        <p:xfrm>
          <a:off x="559854" y="2674743"/>
          <a:ext cx="9702798" cy="1007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413">
                <a:tc>
                  <a:txBody>
                    <a:bodyPr/>
                    <a:lstStyle/>
                    <a:p>
                      <a:pPr marL="144145" marR="850265">
                        <a:lnSpc>
                          <a:spcPct val="73700"/>
                        </a:lnSpc>
                        <a:spcBef>
                          <a:spcPts val="509"/>
                        </a:spcBef>
                      </a:pPr>
                      <a:r>
                        <a:rPr sz="1600" spc="30" baseline="0" dirty="0">
                          <a:solidFill>
                            <a:srgbClr val="55291B"/>
                          </a:solidFill>
                          <a:latin typeface="Circe Bold" panose="020B0602020203020203" pitchFamily="34" charset="-52"/>
                          <a:cs typeface="Arial"/>
                        </a:rPr>
                        <a:t>ФП «Создание благоприятных условий для осуществления деятельности самозанятыми гражданами»</a:t>
                      </a:r>
                      <a:endParaRPr sz="1600" spc="30" baseline="0" dirty="0">
                        <a:latin typeface="Circe Bold" panose="020B0602020203020203" pitchFamily="34" charset="-52"/>
                        <a:cs typeface="Arial"/>
                      </a:endParaRPr>
                    </a:p>
                  </a:txBody>
                  <a:tcPr marL="0" marR="0" marT="64769" marB="0" anchor="ctr">
                    <a:lnL w="285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</a:t>
                      </a:r>
                    </a:p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</a:t>
                      </a:r>
                      <a:endParaRPr lang="ru-RU" sz="14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143510">
                        <a:lnSpc>
                          <a:spcPts val="1265"/>
                        </a:lnSpc>
                      </a:pP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Кол-во</a:t>
                      </a: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самозанятых граждан, получивших услуги,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  <a:p>
                      <a:pPr marL="143510">
                        <a:lnSpc>
                          <a:spcPts val="1460"/>
                        </a:lnSpc>
                      </a:pP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в том числе прошедших 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программы</a:t>
                      </a: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обучения</a:t>
                      </a:r>
                      <a:r>
                        <a:rPr lang="ru-RU"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85725" algn="l"/>
                        </a:tabLst>
                      </a:pPr>
                      <a:r>
                        <a:rPr lang="ru-RU" sz="1600" spc="-2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60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1019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114,49</a:t>
                      </a:r>
                      <a:r>
                        <a:rPr sz="16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979581" y="242887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506487" y="0"/>
                </a:moveTo>
                <a:lnTo>
                  <a:pt x="0" y="0"/>
                </a:lnTo>
              </a:path>
            </a:pathLst>
          </a:custGeom>
          <a:ln w="101598">
            <a:solidFill>
              <a:srgbClr val="EA4E2D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8096" y="453273"/>
            <a:ext cx="2998215" cy="2673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889"/>
              </a:lnSpc>
              <a:spcBef>
                <a:spcPts val="185"/>
              </a:spcBef>
            </a:pPr>
            <a:r>
              <a:rPr sz="1600" spc="100" dirty="0">
                <a:solidFill>
                  <a:srgbClr val="55291B"/>
                </a:solidFill>
                <a:latin typeface="+mn-lt"/>
                <a:cs typeface="Arial"/>
              </a:rPr>
              <a:t>по состоянию </a:t>
            </a:r>
            <a:r>
              <a:rPr sz="1600" spc="100" dirty="0" err="1">
                <a:solidFill>
                  <a:srgbClr val="55291B"/>
                </a:solidFill>
                <a:latin typeface="+mn-lt"/>
                <a:cs typeface="Arial"/>
              </a:rPr>
              <a:t>на</a:t>
            </a:r>
            <a:r>
              <a:rPr sz="1600" spc="100" dirty="0">
                <a:solidFill>
                  <a:srgbClr val="55291B"/>
                </a:solidFill>
                <a:latin typeface="+mn-lt"/>
                <a:cs typeface="Arial"/>
              </a:rPr>
              <a:t> </a:t>
            </a:r>
            <a:r>
              <a:rPr lang="ru-RU" sz="1600" spc="100" dirty="0">
                <a:solidFill>
                  <a:srgbClr val="55291B"/>
                </a:solidFill>
                <a:latin typeface="+mn-lt"/>
                <a:cs typeface="Arial"/>
              </a:rPr>
              <a:t>01.01.2024</a:t>
            </a:r>
            <a:endParaRPr sz="1600" spc="100" dirty="0">
              <a:latin typeface="+mn-lt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1038"/>
              </p:ext>
            </p:extLst>
          </p:nvPr>
        </p:nvGraphicFramePr>
        <p:xfrm>
          <a:off x="548884" y="858981"/>
          <a:ext cx="9692639" cy="1753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37">
                <a:tc>
                  <a:txBody>
                    <a:bodyPr/>
                    <a:lstStyle/>
                    <a:p>
                      <a:pPr marL="182245" algn="l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spc="30" baseline="0" dirty="0">
                          <a:solidFill>
                            <a:srgbClr val="55291B"/>
                          </a:solidFill>
                          <a:latin typeface="Circe Bold" panose="020B0602020203020203" pitchFamily="34" charset="-52"/>
                          <a:cs typeface="Arial"/>
                        </a:rPr>
                        <a:t>ФП «Акселерация субъектов МСП»</a:t>
                      </a:r>
                      <a:endParaRPr sz="1600" spc="30" baseline="0" dirty="0">
                        <a:latin typeface="Circe Bold" panose="020B0602020203020203" pitchFamily="34" charset="-52"/>
                        <a:cs typeface="Arial"/>
                      </a:endParaRPr>
                    </a:p>
                  </a:txBody>
                  <a:tcPr marL="0" marR="0" marT="62230" marB="0" anchor="ctr">
                    <a:lnL w="28575">
                      <a:solidFill>
                        <a:srgbClr val="55291B"/>
                      </a:solidFill>
                      <a:prstDash val="solid"/>
                    </a:lnL>
                    <a:lnR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r>
                        <a:rPr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baseline="0" dirty="0" err="1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eд</a:t>
                      </a:r>
                      <a:endParaRPr sz="14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5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</a:t>
                      </a:r>
                      <a:r>
                        <a:rPr lang="ru-RU" sz="1400" spc="-1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</a:t>
                      </a:r>
                      <a:endParaRPr lang="ru-RU" sz="140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285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0E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82">
                <a:tc>
                  <a:txBody>
                    <a:bodyPr/>
                    <a:lstStyle/>
                    <a:p>
                      <a:pPr marL="147955" algn="l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Кол</a:t>
                      </a:r>
                      <a:r>
                        <a:rPr lang="en-US"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-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во</a:t>
                      </a: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СМСП, получивших 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комплексные</a:t>
                      </a: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услуг</a:t>
                      </a:r>
                      <a:r>
                        <a:rPr lang="ru-RU"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и  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en-US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1041</a:t>
                      </a:r>
                      <a:endParaRPr sz="16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85725" algn="l"/>
                        </a:tabLst>
                      </a:pPr>
                      <a:r>
                        <a:rPr lang="en-US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1318</a:t>
                      </a:r>
                      <a:endParaRPr sz="16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8585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375920" algn="l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126,61</a:t>
                      </a:r>
                      <a:r>
                        <a:rPr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90170" marB="0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 cap="flat" cmpd="sng" algn="ctr">
                      <a:solidFill>
                        <a:srgbClr val="5529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66">
                <a:tc>
                  <a:txBody>
                    <a:bodyPr/>
                    <a:lstStyle/>
                    <a:p>
                      <a:pPr marL="147955" algn="l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Наполнение и популяризация портала МСП </a:t>
                      </a:r>
                      <a:r>
                        <a:rPr lang="ru-RU"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ВО 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24765" marB="0" anchor="ctr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6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454025" algn="l">
                        <a:lnSpc>
                          <a:spcPts val="1864"/>
                        </a:lnSpc>
                        <a:spcBef>
                          <a:spcPts val="434"/>
                        </a:spcBef>
                      </a:pP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55244" marB="0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31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63">
                <a:tc>
                  <a:txBody>
                    <a:bodyPr/>
                    <a:lstStyle/>
                    <a:p>
                      <a:pPr marL="121285" marR="40005" algn="l">
                        <a:lnSpc>
                          <a:spcPts val="1360"/>
                        </a:lnSpc>
                        <a:spcBef>
                          <a:spcPts val="670"/>
                        </a:spcBef>
                      </a:pP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Проведение мониторинга развития предпринимательства, выявление проблем, сдерживающих развитие 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малого</a:t>
                      </a:r>
                      <a:r>
                        <a:rPr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</a:t>
                      </a:r>
                      <a:r>
                        <a:rPr sz="1300" spc="30" baseline="0" dirty="0" err="1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бизнеса</a:t>
                      </a:r>
                      <a:r>
                        <a:rPr lang="ru-RU" sz="1300" spc="30" baseline="0" dirty="0">
                          <a:solidFill>
                            <a:srgbClr val="55291B"/>
                          </a:solidFill>
                          <a:latin typeface="Circe" panose="020B0502020203020203" pitchFamily="34" charset="-52"/>
                          <a:cs typeface="Arial"/>
                        </a:rPr>
                        <a:t> </a:t>
                      </a:r>
                      <a:endParaRPr sz="1300" spc="30" baseline="0" dirty="0">
                        <a:latin typeface="Circe" panose="020B0502020203020203" pitchFamily="34" charset="-52"/>
                        <a:cs typeface="Arial"/>
                      </a:endParaRPr>
                    </a:p>
                  </a:txBody>
                  <a:tcPr marL="0" marR="0" marT="85090" marB="0">
                    <a:lnL w="285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160020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600" spc="0" baseline="0" dirty="0">
                        <a:solidFill>
                          <a:srgbClr val="724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0020" marB="0">
                    <a:lnL w="3175">
                      <a:solidFill>
                        <a:srgbClr val="55291B"/>
                      </a:solidFill>
                      <a:prstDash val="solid"/>
                    </a:lnL>
                    <a:lnR w="31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tc>
                  <a:txBody>
                    <a:bodyPr/>
                    <a:lstStyle/>
                    <a:p>
                      <a:pPr marL="466090" algn="l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sz="1600" spc="0" baseline="0" dirty="0">
                          <a:solidFill>
                            <a:srgbClr val="724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160020" marB="0">
                    <a:lnL w="3175">
                      <a:solidFill>
                        <a:srgbClr val="55291B"/>
                      </a:solidFill>
                      <a:prstDash val="solid"/>
                    </a:lnL>
                    <a:lnR w="28575">
                      <a:solidFill>
                        <a:srgbClr val="55291B"/>
                      </a:solidFill>
                      <a:prstDash val="solid"/>
                    </a:lnR>
                    <a:lnT w="3175">
                      <a:solidFill>
                        <a:srgbClr val="55291B"/>
                      </a:solidFill>
                      <a:prstDash val="solid"/>
                    </a:lnT>
                    <a:lnB w="28575">
                      <a:solidFill>
                        <a:srgbClr val="55291B"/>
                      </a:solidFill>
                      <a:prstDash val="solid"/>
                    </a:lnB>
                    <a:solidFill>
                      <a:srgbClr val="FC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990736" y="171621"/>
            <a:ext cx="7133162" cy="382156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МСП</a:t>
            </a: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803EE8B-274B-A128-7296-A65953FA9A7F}"/>
              </a:ext>
            </a:extLst>
          </p:cNvPr>
          <p:cNvSpPr txBox="1"/>
          <p:nvPr/>
        </p:nvSpPr>
        <p:spPr>
          <a:xfrm>
            <a:off x="5625035" y="141325"/>
            <a:ext cx="48302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z="1400" spc="30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  <a:endParaRPr lang="ru-RU" sz="1400" spc="30" dirty="0">
              <a:latin typeface="Circe Light" panose="020B0402020203020203" pitchFamily="34" charset="-52"/>
              <a:cs typeface="Arial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EB2198F-05A8-FA4F-76E4-9126841B89E0}"/>
              </a:ext>
            </a:extLst>
          </p:cNvPr>
          <p:cNvCxnSpPr>
            <a:cxnSpLocks/>
          </p:cNvCxnSpPr>
          <p:nvPr/>
        </p:nvCxnSpPr>
        <p:spPr>
          <a:xfrm>
            <a:off x="5499100" y="15317"/>
            <a:ext cx="0" cy="823646"/>
          </a:xfrm>
          <a:prstGeom prst="line">
            <a:avLst/>
          </a:prstGeom>
          <a:ln w="28575">
            <a:solidFill>
              <a:srgbClr val="EC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0F7AC-B6A8-9FF3-DBA4-08110D299BE7}"/>
              </a:ext>
            </a:extLst>
          </p:cNvPr>
          <p:cNvSpPr txBox="1"/>
          <p:nvPr/>
        </p:nvSpPr>
        <p:spPr>
          <a:xfrm>
            <a:off x="3887089" y="18444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10295653" y="2341712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9730504" y="2409735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9745835" y="571916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7996406" y="187879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947F301-0CF9-3565-2DFD-7345ECC45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0"/>
          <a:stretch/>
        </p:blipFill>
        <p:spPr>
          <a:xfrm>
            <a:off x="9919182" y="135997"/>
            <a:ext cx="608474" cy="4642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A089C3-E6E4-8ACA-6D6E-23ED56DF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" y="84602"/>
            <a:ext cx="909975" cy="9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2EE7D5A-ABA9-8834-D3AA-C62B4B1B2F3E}"/>
              </a:ext>
            </a:extLst>
          </p:cNvPr>
          <p:cNvCxnSpPr>
            <a:cxnSpLocks/>
          </p:cNvCxnSpPr>
          <p:nvPr/>
        </p:nvCxnSpPr>
        <p:spPr>
          <a:xfrm>
            <a:off x="788605" y="962025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2735335-1D29-B857-548A-0D6E4556B360}"/>
              </a:ext>
            </a:extLst>
          </p:cNvPr>
          <p:cNvCxnSpPr>
            <a:cxnSpLocks/>
          </p:cNvCxnSpPr>
          <p:nvPr/>
        </p:nvCxnSpPr>
        <p:spPr>
          <a:xfrm>
            <a:off x="241300" y="1038225"/>
            <a:ext cx="6029180" cy="13347"/>
          </a:xfrm>
          <a:prstGeom prst="line">
            <a:avLst/>
          </a:prstGeom>
          <a:ln>
            <a:solidFill>
              <a:srgbClr val="CD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6" name="object 3">
            <a:extLst>
              <a:ext uri="{FF2B5EF4-FFF2-40B4-BE49-F238E27FC236}">
                <a16:creationId xmlns:a16="http://schemas.microsoft.com/office/drawing/2014/main" id="{F8E7F8E5-0AAC-AEBD-1C84-67267704578A}"/>
              </a:ext>
            </a:extLst>
          </p:cNvPr>
          <p:cNvGrpSpPr/>
          <p:nvPr/>
        </p:nvGrpSpPr>
        <p:grpSpPr>
          <a:xfrm>
            <a:off x="7942549" y="6670811"/>
            <a:ext cx="1057722" cy="1048726"/>
            <a:chOff x="9745117" y="6124440"/>
            <a:chExt cx="419886" cy="414553"/>
          </a:xfrm>
          <a:solidFill>
            <a:srgbClr val="FCFAF7"/>
          </a:solidFill>
        </p:grpSpPr>
        <p:sp>
          <p:nvSpPr>
            <p:cNvPr id="1047" name="object 5">
              <a:extLst>
                <a:ext uri="{FF2B5EF4-FFF2-40B4-BE49-F238E27FC236}">
                  <a16:creationId xmlns:a16="http://schemas.microsoft.com/office/drawing/2014/main" id="{3E706862-C484-A8A8-8383-964C0E910379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8" name="object 6">
              <a:extLst>
                <a:ext uri="{FF2B5EF4-FFF2-40B4-BE49-F238E27FC236}">
                  <a16:creationId xmlns:a16="http://schemas.microsoft.com/office/drawing/2014/main" id="{81A9CF76-FB60-47C1-A544-6002D471EA67}"/>
                </a:ext>
              </a:extLst>
            </p:cNvPr>
            <p:cNvSpPr/>
            <p:nvPr/>
          </p:nvSpPr>
          <p:spPr>
            <a:xfrm>
              <a:off x="9745117" y="612444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049" name="Группа 1048">
            <a:extLst>
              <a:ext uri="{FF2B5EF4-FFF2-40B4-BE49-F238E27FC236}">
                <a16:creationId xmlns:a16="http://schemas.microsoft.com/office/drawing/2014/main" id="{E3044364-31BB-946A-1F8D-11C9D03080FE}"/>
              </a:ext>
            </a:extLst>
          </p:cNvPr>
          <p:cNvGrpSpPr/>
          <p:nvPr/>
        </p:nvGrpSpPr>
        <p:grpSpPr>
          <a:xfrm>
            <a:off x="8737250" y="6448425"/>
            <a:ext cx="1460462" cy="1371143"/>
            <a:chOff x="9712088" y="5885180"/>
            <a:chExt cx="579763" cy="542002"/>
          </a:xfrm>
          <a:solidFill>
            <a:schemeClr val="bg1">
              <a:alpha val="34000"/>
            </a:schemeClr>
          </a:solidFill>
        </p:grpSpPr>
        <p:grpSp>
          <p:nvGrpSpPr>
            <p:cNvPr id="1050" name="object 3">
              <a:extLst>
                <a:ext uri="{FF2B5EF4-FFF2-40B4-BE49-F238E27FC236}">
                  <a16:creationId xmlns:a16="http://schemas.microsoft.com/office/drawing/2014/main" id="{669F8E73-A348-ED73-C131-387B4954B641}"/>
                </a:ext>
              </a:extLst>
            </p:cNvPr>
            <p:cNvGrpSpPr/>
            <p:nvPr/>
          </p:nvGrpSpPr>
          <p:grpSpPr>
            <a:xfrm>
              <a:off x="9712088" y="5987405"/>
              <a:ext cx="579763" cy="439777"/>
              <a:chOff x="9727733" y="6062742"/>
              <a:chExt cx="579763" cy="439777"/>
            </a:xfrm>
            <a:grpFill/>
          </p:grpSpPr>
          <p:sp>
            <p:nvSpPr>
              <p:cNvPr id="1052" name="object 4">
                <a:extLst>
                  <a:ext uri="{FF2B5EF4-FFF2-40B4-BE49-F238E27FC236}">
                    <a16:creationId xmlns:a16="http://schemas.microsoft.com/office/drawing/2014/main" id="{0717B9E9-D4CF-FA50-C28A-13B4364E39DC}"/>
                  </a:ext>
                </a:extLst>
              </p:cNvPr>
              <p:cNvSpPr/>
              <p:nvPr/>
            </p:nvSpPr>
            <p:spPr>
              <a:xfrm>
                <a:off x="9727733" y="6062742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solidFill>
                  <a:srgbClr val="724232"/>
                </a:solidFill>
              </a:ln>
              <a:effectLst/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53" name="object 5">
                <a:extLst>
                  <a:ext uri="{FF2B5EF4-FFF2-40B4-BE49-F238E27FC236}">
                    <a16:creationId xmlns:a16="http://schemas.microsoft.com/office/drawing/2014/main" id="{FC475117-B20C-5B12-61A2-FAD267CC6552}"/>
                  </a:ext>
                </a:extLst>
              </p:cNvPr>
              <p:cNvSpPr/>
              <p:nvPr/>
            </p:nvSpPr>
            <p:spPr>
              <a:xfrm>
                <a:off x="9893122" y="624407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solidFill>
                <a:srgbClr val="E9D4BF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54" name="object 6">
                <a:extLst>
                  <a:ext uri="{FF2B5EF4-FFF2-40B4-BE49-F238E27FC236}">
                    <a16:creationId xmlns:a16="http://schemas.microsoft.com/office/drawing/2014/main" id="{1D80E0BB-6C8A-FAE9-82BC-BA951BE0D64D}"/>
                  </a:ext>
                </a:extLst>
              </p:cNvPr>
              <p:cNvSpPr/>
              <p:nvPr/>
            </p:nvSpPr>
            <p:spPr>
              <a:xfrm>
                <a:off x="10049051" y="60720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solidFill>
                <a:srgbClr val="F2E6DA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1051" name="object 10">
              <a:extLst>
                <a:ext uri="{FF2B5EF4-FFF2-40B4-BE49-F238E27FC236}">
                  <a16:creationId xmlns:a16="http://schemas.microsoft.com/office/drawing/2014/main" id="{CFB64B11-36D6-7B32-D1EB-4490C3CBE1CA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088" name="Прямоугольник 1087">
            <a:extLst>
              <a:ext uri="{FF2B5EF4-FFF2-40B4-BE49-F238E27FC236}">
                <a16:creationId xmlns:a16="http://schemas.microsoft.com/office/drawing/2014/main" id="{03BBD9CF-4E3F-606A-C2FE-3343F20E5B5C}"/>
              </a:ext>
            </a:extLst>
          </p:cNvPr>
          <p:cNvSpPr/>
          <p:nvPr/>
        </p:nvSpPr>
        <p:spPr>
          <a:xfrm>
            <a:off x="159435" y="3453975"/>
            <a:ext cx="10363200" cy="1929485"/>
          </a:xfrm>
          <a:prstGeom prst="rect">
            <a:avLst/>
          </a:prstGeom>
          <a:solidFill>
            <a:srgbClr val="F8F2E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33FD6-E1C3-4C98-7FAA-281B0F58ABD9}"/>
              </a:ext>
            </a:extLst>
          </p:cNvPr>
          <p:cNvSpPr txBox="1"/>
          <p:nvPr/>
        </p:nvSpPr>
        <p:spPr>
          <a:xfrm>
            <a:off x="469900" y="3551767"/>
            <a:ext cx="2582668" cy="144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ЦМБ  </a:t>
            </a:r>
            <a:r>
              <a:rPr lang="ru-RU" sz="2800" b="1" spc="400" dirty="0">
                <a:solidFill>
                  <a:srgbClr val="EC55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2023</a:t>
            </a:r>
            <a:endParaRPr lang="ru-RU" sz="2000" b="1" spc="400" dirty="0">
              <a:solidFill>
                <a:srgbClr val="EC553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Контрольный список">
            <a:extLst>
              <a:ext uri="{FF2B5EF4-FFF2-40B4-BE49-F238E27FC236}">
                <a16:creationId xmlns:a16="http://schemas.microsoft.com/office/drawing/2014/main" id="{20D9FDF8-B7F3-B930-1F0B-B6314BFF0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00" y="3731604"/>
            <a:ext cx="697923" cy="697923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F302131C-3B21-E533-A16F-9C201C169D45}"/>
              </a:ext>
            </a:extLst>
          </p:cNvPr>
          <p:cNvSpPr txBox="1"/>
          <p:nvPr/>
        </p:nvSpPr>
        <p:spPr>
          <a:xfrm>
            <a:off x="3444003" y="3741413"/>
            <a:ext cx="1640303" cy="646331"/>
          </a:xfrm>
          <a:prstGeom prst="rect">
            <a:avLst/>
          </a:prstGeom>
          <a:solidFill>
            <a:srgbClr val="DFC2A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CA9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BBB9F-73FD-088B-3921-D9EC10209BF8}"/>
              </a:ext>
            </a:extLst>
          </p:cNvPr>
          <p:cNvSpPr txBox="1"/>
          <p:nvPr/>
        </p:nvSpPr>
        <p:spPr>
          <a:xfrm>
            <a:off x="3197550" y="3878556"/>
            <a:ext cx="1726912" cy="584775"/>
          </a:xfrm>
          <a:prstGeom prst="rect">
            <a:avLst/>
          </a:prstGeom>
          <a:solidFill>
            <a:srgbClr val="F2E6D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C55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EC55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>
                <a:solidFill>
                  <a:srgbClr val="EC55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EC55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021</a:t>
            </a:r>
            <a:r>
              <a:rPr lang="ru-RU" sz="3200" b="1" dirty="0">
                <a:solidFill>
                  <a:srgbClr val="EC55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CA986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52216A4-7AAA-0CD1-0EE6-64EF90F45F4D}"/>
              </a:ext>
            </a:extLst>
          </p:cNvPr>
          <p:cNvGrpSpPr/>
          <p:nvPr/>
        </p:nvGrpSpPr>
        <p:grpSpPr>
          <a:xfrm>
            <a:off x="317500" y="1130444"/>
            <a:ext cx="2667000" cy="1999198"/>
            <a:chOff x="622300" y="1130444"/>
            <a:chExt cx="2438400" cy="1999198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95C2762-54AC-29D9-96EA-624E7BA3FD14}"/>
                </a:ext>
              </a:extLst>
            </p:cNvPr>
            <p:cNvSpPr/>
            <p:nvPr/>
          </p:nvSpPr>
          <p:spPr>
            <a:xfrm>
              <a:off x="622300" y="1130444"/>
              <a:ext cx="2438400" cy="355985"/>
            </a:xfrm>
            <a:prstGeom prst="rect">
              <a:avLst/>
            </a:prstGeom>
            <a:noFill/>
            <a:ln>
              <a:solidFill>
                <a:srgbClr val="CD99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24232"/>
                  </a:solidFill>
                </a:rPr>
                <a:t>ЮРИДИЧЕСКИЕ ЛИЦА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89DCCE9-B996-7315-EEB5-1211E1A4973F}"/>
                </a:ext>
              </a:extLst>
            </p:cNvPr>
            <p:cNvSpPr/>
            <p:nvPr/>
          </p:nvSpPr>
          <p:spPr>
            <a:xfrm>
              <a:off x="622300" y="1591567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DEE843A6-52FC-4F66-C957-18BDDA52ABDB}"/>
                </a:ext>
              </a:extLst>
            </p:cNvPr>
            <p:cNvSpPr/>
            <p:nvPr/>
          </p:nvSpPr>
          <p:spPr>
            <a:xfrm>
              <a:off x="1048672" y="1591567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10.01.2021        </a:t>
              </a:r>
              <a:r>
                <a:rPr lang="ru-RU" dirty="0">
                  <a:solidFill>
                    <a:srgbClr val="724232"/>
                  </a:solidFill>
                </a:rPr>
                <a:t>32 582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D13A7B32-F474-3012-5EE9-72C2DE4D894E}"/>
                </a:ext>
              </a:extLst>
            </p:cNvPr>
            <p:cNvSpPr/>
            <p:nvPr/>
          </p:nvSpPr>
          <p:spPr>
            <a:xfrm>
              <a:off x="622300" y="2007559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4EB7E7E-5C76-BC69-3A2C-BBA0A29EC653}"/>
                </a:ext>
              </a:extLst>
            </p:cNvPr>
            <p:cNvSpPr/>
            <p:nvPr/>
          </p:nvSpPr>
          <p:spPr>
            <a:xfrm>
              <a:off x="1048672" y="2007559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10.01.2022        </a:t>
              </a:r>
              <a:r>
                <a:rPr lang="ru-RU" dirty="0">
                  <a:solidFill>
                    <a:srgbClr val="724232"/>
                  </a:solidFill>
                </a:rPr>
                <a:t>31 042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8D69A40-ABE3-E3CD-94E3-30D1A724AB6F}"/>
                </a:ext>
              </a:extLst>
            </p:cNvPr>
            <p:cNvSpPr/>
            <p:nvPr/>
          </p:nvSpPr>
          <p:spPr>
            <a:xfrm>
              <a:off x="622300" y="2407428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6FFA278-7A69-8C60-6E21-42D5FD3B8009}"/>
                </a:ext>
              </a:extLst>
            </p:cNvPr>
            <p:cNvSpPr/>
            <p:nvPr/>
          </p:nvSpPr>
          <p:spPr>
            <a:xfrm>
              <a:off x="1048672" y="2407428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10.01.2023        </a:t>
              </a:r>
              <a:r>
                <a:rPr lang="ru-RU" dirty="0">
                  <a:solidFill>
                    <a:srgbClr val="724232"/>
                  </a:solidFill>
                </a:rPr>
                <a:t>28 891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1870865-61A4-3CA9-D1D3-4FED11E756B3}"/>
                </a:ext>
              </a:extLst>
            </p:cNvPr>
            <p:cNvSpPr/>
            <p:nvPr/>
          </p:nvSpPr>
          <p:spPr>
            <a:xfrm>
              <a:off x="622300" y="2807346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93D9984-6C19-0E2C-753C-05A1C4654BAB}"/>
                </a:ext>
              </a:extLst>
            </p:cNvPr>
            <p:cNvSpPr/>
            <p:nvPr/>
          </p:nvSpPr>
          <p:spPr>
            <a:xfrm>
              <a:off x="1048672" y="2807346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</a:t>
              </a:r>
              <a:r>
                <a:rPr lang="en-US" sz="1400" dirty="0">
                  <a:solidFill>
                    <a:srgbClr val="724232"/>
                  </a:solidFill>
                </a:rPr>
                <a:t>10</a:t>
              </a:r>
              <a:r>
                <a:rPr lang="ru-RU" sz="1400" dirty="0">
                  <a:solidFill>
                    <a:srgbClr val="724232"/>
                  </a:solidFill>
                </a:rPr>
                <a:t>.01.2024        </a:t>
              </a:r>
              <a:r>
                <a:rPr lang="ru-RU" dirty="0">
                  <a:solidFill>
                    <a:srgbClr val="724232"/>
                  </a:solidFill>
                </a:rPr>
                <a:t>28 051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6EEC0A7-9CA4-B6BA-7ECD-DC4AE842AF91}"/>
              </a:ext>
            </a:extLst>
          </p:cNvPr>
          <p:cNvGrpSpPr/>
          <p:nvPr/>
        </p:nvGrpSpPr>
        <p:grpSpPr>
          <a:xfrm>
            <a:off x="3469356" y="1125410"/>
            <a:ext cx="3850421" cy="2030104"/>
            <a:chOff x="3545556" y="1125410"/>
            <a:chExt cx="3850421" cy="2030104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72037EA-A73D-B468-3438-F2E11E51C160}"/>
                </a:ext>
              </a:extLst>
            </p:cNvPr>
            <p:cNvSpPr/>
            <p:nvPr/>
          </p:nvSpPr>
          <p:spPr>
            <a:xfrm>
              <a:off x="3545556" y="1125410"/>
              <a:ext cx="3843998" cy="355985"/>
            </a:xfrm>
            <a:prstGeom prst="rect">
              <a:avLst/>
            </a:prstGeom>
            <a:noFill/>
            <a:ln>
              <a:solidFill>
                <a:srgbClr val="CD99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724232"/>
                  </a:solidFill>
                </a:rPr>
                <a:t>ИНДИВИДУАЛЬНЫЕ ПРЕДПРИНИМАТЕЛИ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FBA6503C-8FF1-6F4C-0F6F-C64097CBFF84}"/>
                </a:ext>
              </a:extLst>
            </p:cNvPr>
            <p:cNvSpPr/>
            <p:nvPr/>
          </p:nvSpPr>
          <p:spPr>
            <a:xfrm>
              <a:off x="3545556" y="1586533"/>
              <a:ext cx="381001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9D68CB66-4F1B-524B-9E33-234485757163}"/>
                </a:ext>
              </a:extLst>
            </p:cNvPr>
            <p:cNvSpPr/>
            <p:nvPr/>
          </p:nvSpPr>
          <p:spPr>
            <a:xfrm>
              <a:off x="4064149" y="1586533"/>
              <a:ext cx="3325404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10.01.2021                                     </a:t>
              </a:r>
              <a:r>
                <a:rPr lang="ru-RU" dirty="0">
                  <a:solidFill>
                    <a:srgbClr val="724232"/>
                  </a:solidFill>
                </a:rPr>
                <a:t>51 461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8A5CE13-3A41-C934-5794-F3ABC0819D17}"/>
                </a:ext>
              </a:extLst>
            </p:cNvPr>
            <p:cNvSpPr/>
            <p:nvPr/>
          </p:nvSpPr>
          <p:spPr>
            <a:xfrm>
              <a:off x="3545556" y="2002525"/>
              <a:ext cx="381001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59CD4F78-E1AC-BBB3-7ED9-FDD6E4E1BA40}"/>
                </a:ext>
              </a:extLst>
            </p:cNvPr>
            <p:cNvSpPr/>
            <p:nvPr/>
          </p:nvSpPr>
          <p:spPr>
            <a:xfrm>
              <a:off x="4064149" y="2002525"/>
              <a:ext cx="3325404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10.01.2022                                     </a:t>
              </a:r>
              <a:r>
                <a:rPr lang="ru-RU" dirty="0">
                  <a:solidFill>
                    <a:srgbClr val="724232"/>
                  </a:solidFill>
                </a:rPr>
                <a:t>53 966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AAECC20-C350-2B87-9935-702CB3AA19FF}"/>
                </a:ext>
              </a:extLst>
            </p:cNvPr>
            <p:cNvSpPr/>
            <p:nvPr/>
          </p:nvSpPr>
          <p:spPr>
            <a:xfrm>
              <a:off x="3551980" y="2417226"/>
              <a:ext cx="381001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EE690BE-BD32-4E46-F2D6-DB913330C0B9}"/>
                </a:ext>
              </a:extLst>
            </p:cNvPr>
            <p:cNvSpPr/>
            <p:nvPr/>
          </p:nvSpPr>
          <p:spPr>
            <a:xfrm>
              <a:off x="4070573" y="2417226"/>
              <a:ext cx="3325404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10.01.2023                                     </a:t>
              </a:r>
              <a:r>
                <a:rPr lang="ru-RU" dirty="0">
                  <a:solidFill>
                    <a:srgbClr val="724232"/>
                  </a:solidFill>
                </a:rPr>
                <a:t>54 633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EA51ABF-5196-0C8E-6E65-627439C10039}"/>
                </a:ext>
              </a:extLst>
            </p:cNvPr>
            <p:cNvSpPr/>
            <p:nvPr/>
          </p:nvSpPr>
          <p:spPr>
            <a:xfrm>
              <a:off x="3551980" y="2833218"/>
              <a:ext cx="381001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706ADF8-83DC-9763-EE9A-66F0457AFA36}"/>
                </a:ext>
              </a:extLst>
            </p:cNvPr>
            <p:cNvSpPr/>
            <p:nvPr/>
          </p:nvSpPr>
          <p:spPr>
            <a:xfrm>
              <a:off x="4070573" y="2833218"/>
              <a:ext cx="3325404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10.01.2024                                     </a:t>
              </a:r>
              <a:r>
                <a:rPr lang="ru-RU" dirty="0">
                  <a:solidFill>
                    <a:srgbClr val="724232"/>
                  </a:solidFill>
                </a:rPr>
                <a:t>58 007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3F0A09C-C395-5165-7453-AE27C7F7A266}"/>
              </a:ext>
            </a:extLst>
          </p:cNvPr>
          <p:cNvGrpSpPr/>
          <p:nvPr/>
        </p:nvGrpSpPr>
        <p:grpSpPr>
          <a:xfrm>
            <a:off x="7673106" y="1114425"/>
            <a:ext cx="2580050" cy="2029799"/>
            <a:chOff x="7811882" y="1114425"/>
            <a:chExt cx="2441273" cy="2029799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261EA1E-7E8E-8998-9F78-43C3F57C7BEF}"/>
                </a:ext>
              </a:extLst>
            </p:cNvPr>
            <p:cNvSpPr/>
            <p:nvPr/>
          </p:nvSpPr>
          <p:spPr>
            <a:xfrm>
              <a:off x="7814755" y="1114425"/>
              <a:ext cx="2438400" cy="355985"/>
            </a:xfrm>
            <a:prstGeom prst="rect">
              <a:avLst/>
            </a:prstGeom>
            <a:noFill/>
            <a:ln>
              <a:solidFill>
                <a:srgbClr val="CD99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24232"/>
                  </a:solidFill>
                </a:rPr>
                <a:t>САМОЗАНЯТЫЕ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47D44606-43AB-04D8-D6B4-C8316B92F7AB}"/>
                </a:ext>
              </a:extLst>
            </p:cNvPr>
            <p:cNvSpPr/>
            <p:nvPr/>
          </p:nvSpPr>
          <p:spPr>
            <a:xfrm>
              <a:off x="7814755" y="1575548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95ED98-D1D9-E00E-C653-1C45EE426AEF}"/>
                </a:ext>
              </a:extLst>
            </p:cNvPr>
            <p:cNvSpPr/>
            <p:nvPr/>
          </p:nvSpPr>
          <p:spPr>
            <a:xfrm>
              <a:off x="8241127" y="1575548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10.01.2021       </a:t>
              </a:r>
              <a:r>
                <a:rPr lang="ru-RU" dirty="0">
                  <a:solidFill>
                    <a:srgbClr val="724232"/>
                  </a:solidFill>
                </a:rPr>
                <a:t>20 513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BC2D6957-B779-0037-BD6E-F013A34AE384}"/>
                </a:ext>
              </a:extLst>
            </p:cNvPr>
            <p:cNvSpPr/>
            <p:nvPr/>
          </p:nvSpPr>
          <p:spPr>
            <a:xfrm>
              <a:off x="7814755" y="1991540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B5BEED-800A-66C8-03BC-26B8831C94C9}"/>
                </a:ext>
              </a:extLst>
            </p:cNvPr>
            <p:cNvSpPr/>
            <p:nvPr/>
          </p:nvSpPr>
          <p:spPr>
            <a:xfrm>
              <a:off x="8241127" y="1991540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10.01.2022       </a:t>
              </a:r>
              <a:r>
                <a:rPr lang="ru-RU" dirty="0">
                  <a:solidFill>
                    <a:srgbClr val="724232"/>
                  </a:solidFill>
                </a:rPr>
                <a:t>49 874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5B8CAE7-6139-261C-6A92-93C6EF38B148}"/>
                </a:ext>
              </a:extLst>
            </p:cNvPr>
            <p:cNvSpPr/>
            <p:nvPr/>
          </p:nvSpPr>
          <p:spPr>
            <a:xfrm>
              <a:off x="7811882" y="2405936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1788C3BF-20AE-8FC7-9486-DC3C6EB08EF3}"/>
                </a:ext>
              </a:extLst>
            </p:cNvPr>
            <p:cNvSpPr/>
            <p:nvPr/>
          </p:nvSpPr>
          <p:spPr>
            <a:xfrm>
              <a:off x="8238254" y="2405936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10.01.2023       </a:t>
              </a:r>
              <a:r>
                <a:rPr lang="ru-RU" dirty="0">
                  <a:solidFill>
                    <a:srgbClr val="724232"/>
                  </a:solidFill>
                </a:rPr>
                <a:t>81 676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5F05C9A8-AEB1-2465-BF9A-16680DA2C336}"/>
                </a:ext>
              </a:extLst>
            </p:cNvPr>
            <p:cNvSpPr/>
            <p:nvPr/>
          </p:nvSpPr>
          <p:spPr>
            <a:xfrm>
              <a:off x="7811882" y="2821928"/>
              <a:ext cx="381000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4B34D1AD-8394-32F2-7C3B-BCAF8D882EF3}"/>
                </a:ext>
              </a:extLst>
            </p:cNvPr>
            <p:cNvSpPr/>
            <p:nvPr/>
          </p:nvSpPr>
          <p:spPr>
            <a:xfrm>
              <a:off x="8238254" y="2821928"/>
              <a:ext cx="2012027" cy="322296"/>
            </a:xfrm>
            <a:prstGeom prst="rect">
              <a:avLst/>
            </a:prstGeom>
            <a:solidFill>
              <a:srgbClr val="F2E6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>
                  <a:solidFill>
                    <a:srgbClr val="724232"/>
                  </a:solidFill>
                </a:rPr>
                <a:t>на 10.01.2024    </a:t>
              </a:r>
              <a:r>
                <a:rPr lang="ru-RU" dirty="0">
                  <a:solidFill>
                    <a:srgbClr val="724232"/>
                  </a:solidFill>
                </a:rPr>
                <a:t>119 815</a:t>
              </a:r>
            </a:p>
          </p:txBody>
        </p:sp>
      </p:grp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415D2F4C-CD60-8C39-19FF-C47E80D0DB87}"/>
              </a:ext>
            </a:extLst>
          </p:cNvPr>
          <p:cNvGraphicFramePr/>
          <p:nvPr/>
        </p:nvGraphicFramePr>
        <p:xfrm>
          <a:off x="5213150" y="3592154"/>
          <a:ext cx="5200645" cy="152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B82747C-7B2C-F904-652D-EF76F8DF40D9}"/>
              </a:ext>
            </a:extLst>
          </p:cNvPr>
          <p:cNvGrpSpPr/>
          <p:nvPr/>
        </p:nvGrpSpPr>
        <p:grpSpPr>
          <a:xfrm>
            <a:off x="503318" y="4253762"/>
            <a:ext cx="1182281" cy="1120500"/>
            <a:chOff x="9728103" y="5885180"/>
            <a:chExt cx="584200" cy="580131"/>
          </a:xfrm>
          <a:solidFill>
            <a:srgbClr val="F2E6DA">
              <a:alpha val="73000"/>
            </a:srgb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63" name="object 3">
              <a:extLst>
                <a:ext uri="{FF2B5EF4-FFF2-40B4-BE49-F238E27FC236}">
                  <a16:creationId xmlns:a16="http://schemas.microsoft.com/office/drawing/2014/main" id="{1AC0E74B-7757-4112-7FBF-E2DEBF740F90}"/>
                </a:ext>
              </a:extLst>
            </p:cNvPr>
            <p:cNvGrpSpPr/>
            <p:nvPr/>
          </p:nvGrpSpPr>
          <p:grpSpPr>
            <a:xfrm>
              <a:off x="9728103" y="6042402"/>
              <a:ext cx="584200" cy="422909"/>
              <a:chOff x="9743748" y="6117739"/>
              <a:chExt cx="584200" cy="422909"/>
            </a:xfrm>
            <a:grpFill/>
          </p:grpSpPr>
          <p:sp>
            <p:nvSpPr>
              <p:cNvPr id="1025" name="object 4">
                <a:extLst>
                  <a:ext uri="{FF2B5EF4-FFF2-40B4-BE49-F238E27FC236}">
                    <a16:creationId xmlns:a16="http://schemas.microsoft.com/office/drawing/2014/main" id="{87272E8E-75F7-5896-3C4B-1BDA52EF10D8}"/>
                  </a:ext>
                </a:extLst>
              </p:cNvPr>
              <p:cNvSpPr/>
              <p:nvPr/>
            </p:nvSpPr>
            <p:spPr>
              <a:xfrm>
                <a:off x="9745120" y="6119110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9" y="0"/>
                    </a:moveTo>
                    <a:lnTo>
                      <a:pt x="258188" y="129091"/>
                    </a:lnTo>
                    <a:lnTo>
                      <a:pt x="129099" y="258184"/>
                    </a:lnTo>
                    <a:lnTo>
                      <a:pt x="0" y="129091"/>
                    </a:lnTo>
                    <a:lnTo>
                      <a:pt x="129099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33" name="object 5">
                <a:extLst>
                  <a:ext uri="{FF2B5EF4-FFF2-40B4-BE49-F238E27FC236}">
                    <a16:creationId xmlns:a16="http://schemas.microsoft.com/office/drawing/2014/main" id="{7CE233C1-8C21-8A4A-B401-C742D5A649A2}"/>
                  </a:ext>
                </a:extLst>
              </p:cNvPr>
              <p:cNvSpPr/>
              <p:nvPr/>
            </p:nvSpPr>
            <p:spPr>
              <a:xfrm>
                <a:off x="9906558" y="6280548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5" y="0"/>
                    </a:moveTo>
                    <a:lnTo>
                      <a:pt x="258188" y="129092"/>
                    </a:lnTo>
                    <a:lnTo>
                      <a:pt x="129095" y="258188"/>
                    </a:lnTo>
                    <a:lnTo>
                      <a:pt x="0" y="129092"/>
                    </a:lnTo>
                    <a:lnTo>
                      <a:pt x="129095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  <p:sp>
            <p:nvSpPr>
              <p:cNvPr id="1034" name="object 6">
                <a:extLst>
                  <a:ext uri="{FF2B5EF4-FFF2-40B4-BE49-F238E27FC236}">
                    <a16:creationId xmlns:a16="http://schemas.microsoft.com/office/drawing/2014/main" id="{B425C98B-627C-EBEA-EBCB-BEA12D068587}"/>
                  </a:ext>
                </a:extLst>
              </p:cNvPr>
              <p:cNvSpPr/>
              <p:nvPr/>
            </p:nvSpPr>
            <p:spPr>
              <a:xfrm>
                <a:off x="10067857" y="6119254"/>
                <a:ext cx="2584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258445">
                    <a:moveTo>
                      <a:pt x="129092" y="0"/>
                    </a:moveTo>
                    <a:lnTo>
                      <a:pt x="258188" y="129095"/>
                    </a:lnTo>
                    <a:lnTo>
                      <a:pt x="129092" y="258188"/>
                    </a:lnTo>
                    <a:lnTo>
                      <a:pt x="0" y="129095"/>
                    </a:lnTo>
                    <a:lnTo>
                      <a:pt x="129092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/>
              <a:sp3d prstMaterial="clear">
                <a:bevelT h="63500"/>
              </a:sp3d>
            </p:spPr>
            <p:txBody>
              <a:bodyPr wrap="square" lIns="0" tIns="0" rIns="0" bIns="0" rtlCol="0"/>
              <a:lstStyle/>
              <a:p>
                <a:endParaRPr>
                  <a:latin typeface="+mj-lt"/>
                </a:endParaRPr>
              </a:p>
            </p:txBody>
          </p:sp>
        </p:grpSp>
        <p:sp>
          <p:nvSpPr>
            <p:cNvPr id="1024" name="object 10">
              <a:extLst>
                <a:ext uri="{FF2B5EF4-FFF2-40B4-BE49-F238E27FC236}">
                  <a16:creationId xmlns:a16="http://schemas.microsoft.com/office/drawing/2014/main" id="{EA644CBC-32FB-3085-209E-0B73A5066CA2}"/>
                </a:ext>
              </a:extLst>
            </p:cNvPr>
            <p:cNvSpPr/>
            <p:nvPr/>
          </p:nvSpPr>
          <p:spPr>
            <a:xfrm>
              <a:off x="9888855" y="588518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258188"/>
                  </a:moveTo>
                  <a:lnTo>
                    <a:pt x="0" y="129089"/>
                  </a:lnTo>
                  <a:lnTo>
                    <a:pt x="129092" y="0"/>
                  </a:lnTo>
                  <a:lnTo>
                    <a:pt x="258184" y="129089"/>
                  </a:lnTo>
                  <a:lnTo>
                    <a:pt x="129092" y="258188"/>
                  </a:lnTo>
                  <a:close/>
                </a:path>
              </a:pathLst>
            </a:custGeom>
            <a:grpFill/>
            <a:ln w="3175">
              <a:noFill/>
            </a:ln>
            <a:effectLst/>
            <a:sp3d prstMaterial="clear">
              <a:bevelT h="63500"/>
            </a:sp3d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264B2D4-721B-EB3C-EAA7-01102286E4C9}"/>
              </a:ext>
            </a:extLst>
          </p:cNvPr>
          <p:cNvSpPr txBox="1"/>
          <p:nvPr/>
        </p:nvSpPr>
        <p:spPr>
          <a:xfrm>
            <a:off x="6243988" y="4975348"/>
            <a:ext cx="375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      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2021  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2022          </a:t>
            </a:r>
            <a:endParaRPr lang="ru-RU" sz="1600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object 6">
            <a:extLst>
              <a:ext uri="{FF2B5EF4-FFF2-40B4-BE49-F238E27FC236}">
                <a16:creationId xmlns:a16="http://schemas.microsoft.com/office/drawing/2014/main" id="{2BDC7881-966E-07F5-CAAC-652D89B69BB5}"/>
              </a:ext>
            </a:extLst>
          </p:cNvPr>
          <p:cNvSpPr/>
          <p:nvPr/>
        </p:nvSpPr>
        <p:spPr>
          <a:xfrm>
            <a:off x="176315" y="4880644"/>
            <a:ext cx="523031" cy="499176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0"/>
                </a:moveTo>
                <a:lnTo>
                  <a:pt x="258188" y="129095"/>
                </a:lnTo>
                <a:lnTo>
                  <a:pt x="129092" y="258188"/>
                </a:lnTo>
                <a:lnTo>
                  <a:pt x="0" y="129095"/>
                </a:lnTo>
                <a:lnTo>
                  <a:pt x="129092" y="0"/>
                </a:lnTo>
                <a:close/>
              </a:path>
            </a:pathLst>
          </a:custGeom>
          <a:solidFill>
            <a:srgbClr val="F2E6DA">
              <a:alpha val="6000"/>
            </a:srgb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aphicFrame>
        <p:nvGraphicFramePr>
          <p:cNvPr id="1063" name="Схема 1062">
            <a:extLst>
              <a:ext uri="{FF2B5EF4-FFF2-40B4-BE49-F238E27FC236}">
                <a16:creationId xmlns:a16="http://schemas.microsoft.com/office/drawing/2014/main" id="{7DD492A1-D7F6-4CB5-6C9A-16B496095E37}"/>
              </a:ext>
            </a:extLst>
          </p:cNvPr>
          <p:cNvGraphicFramePr/>
          <p:nvPr/>
        </p:nvGraphicFramePr>
        <p:xfrm>
          <a:off x="-3721100" y="5374263"/>
          <a:ext cx="12439007" cy="246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64" name="object 4">
            <a:extLst>
              <a:ext uri="{FF2B5EF4-FFF2-40B4-BE49-F238E27FC236}">
                <a16:creationId xmlns:a16="http://schemas.microsoft.com/office/drawing/2014/main" id="{1F79A5A4-AEC2-59F1-A0A0-CBBD1BB3B37C}"/>
              </a:ext>
            </a:extLst>
          </p:cNvPr>
          <p:cNvSpPr/>
          <p:nvPr/>
        </p:nvSpPr>
        <p:spPr>
          <a:xfrm>
            <a:off x="7536226" y="7065729"/>
            <a:ext cx="651041" cy="653808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9" y="0"/>
                </a:moveTo>
                <a:lnTo>
                  <a:pt x="258188" y="129091"/>
                </a:lnTo>
                <a:lnTo>
                  <a:pt x="129099" y="258184"/>
                </a:lnTo>
                <a:lnTo>
                  <a:pt x="0" y="129091"/>
                </a:lnTo>
                <a:lnTo>
                  <a:pt x="129099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 w="3175">
            <a:solidFill>
              <a:srgbClr val="CA9867"/>
            </a:solidFill>
          </a:ln>
          <a:effectLst/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509A220D-0467-2C3D-69C1-30F56D4CD477}"/>
              </a:ext>
            </a:extLst>
          </p:cNvPr>
          <p:cNvSpPr txBox="1"/>
          <p:nvPr/>
        </p:nvSpPr>
        <p:spPr>
          <a:xfrm>
            <a:off x="8442744" y="5438795"/>
            <a:ext cx="20798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FFB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b="1" dirty="0">
                <a:solidFill>
                  <a:srgbClr val="FFB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4</a:t>
            </a:r>
            <a:r>
              <a:rPr lang="en-US" sz="4400" b="1" dirty="0">
                <a:solidFill>
                  <a:srgbClr val="FFB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2</a:t>
            </a:r>
            <a:r>
              <a:rPr lang="ru-RU" sz="4400" b="1" dirty="0">
                <a:solidFill>
                  <a:srgbClr val="FFB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 </a:t>
            </a:r>
            <a:r>
              <a:rPr lang="en-US" sz="4400" b="1" dirty="0">
                <a:solidFill>
                  <a:srgbClr val="FFB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919</a:t>
            </a:r>
            <a:endParaRPr lang="ru-RU" sz="4400" b="1" dirty="0">
              <a:solidFill>
                <a:srgbClr val="FFBA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"/>
            </a:endParaRPr>
          </a:p>
          <a:p>
            <a:pPr algn="r"/>
            <a:r>
              <a:rPr lang="ru-RU" sz="3200" dirty="0">
                <a:solidFill>
                  <a:srgbClr val="FFBA21"/>
                </a:solidFill>
              </a:rPr>
              <a:t>услуг</a:t>
            </a:r>
            <a:r>
              <a:rPr lang="ru-RU" sz="2400" dirty="0">
                <a:solidFill>
                  <a:srgbClr val="FFB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67" name="Рисунок 1066" descr="Лампочка и шестеренка">
            <a:extLst>
              <a:ext uri="{FF2B5EF4-FFF2-40B4-BE49-F238E27FC236}">
                <a16:creationId xmlns:a16="http://schemas.microsoft.com/office/drawing/2014/main" id="{70FC1A7C-0A14-B137-4355-D8E70EA43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61746" y="5567189"/>
            <a:ext cx="914400" cy="91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223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2055">
            <a:extLst>
              <a:ext uri="{FF2B5EF4-FFF2-40B4-BE49-F238E27FC236}">
                <a16:creationId xmlns:a16="http://schemas.microsoft.com/office/drawing/2014/main" id="{0B374236-FB76-521D-86CE-67498FD3441F}"/>
              </a:ext>
            </a:extLst>
          </p:cNvPr>
          <p:cNvSpPr txBox="1"/>
          <p:nvPr/>
        </p:nvSpPr>
        <p:spPr>
          <a:xfrm>
            <a:off x="1797647" y="6837748"/>
            <a:ext cx="636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ru-RU" sz="28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 </a:t>
            </a:r>
            <a:r>
              <a:rPr lang="ru-RU" sz="20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 </a:t>
            </a:r>
            <a:r>
              <a:rPr lang="ru-RU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    </a:t>
            </a:r>
            <a:r>
              <a:rPr lang="ru-RU" sz="36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76</a:t>
            </a:r>
            <a:r>
              <a:rPr lang="ru-RU" sz="32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 </a:t>
            </a:r>
            <a:r>
              <a:rPr lang="ru-RU" sz="28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54</a:t>
            </a:r>
            <a:endParaRPr lang="ru-RU" sz="2400" b="1" dirty="0">
              <a:solidFill>
                <a:srgbClr val="EC55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536700" y="276225"/>
            <a:ext cx="7133162" cy="382156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«АКСЕЛЕРАЦИЯ СУБЪЕКТОВ МСП»</a:t>
            </a: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803EE8B-274B-A128-7296-A65953FA9A7F}"/>
              </a:ext>
            </a:extLst>
          </p:cNvPr>
          <p:cNvSpPr txBox="1"/>
          <p:nvPr/>
        </p:nvSpPr>
        <p:spPr>
          <a:xfrm>
            <a:off x="8623301" y="84738"/>
            <a:ext cx="19812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z="1400" spc="30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Акселерация субъектов </a:t>
            </a:r>
          </a:p>
          <a:p>
            <a:pPr marL="12700" algn="l">
              <a:spcBef>
                <a:spcPts val="100"/>
              </a:spcBef>
            </a:pPr>
            <a:r>
              <a:rPr lang="ru-RU" sz="1400" spc="75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малого </a:t>
            </a:r>
            <a:r>
              <a:rPr lang="ru-RU" sz="1400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и</a:t>
            </a:r>
            <a:r>
              <a:rPr lang="ru-RU" sz="1400" spc="100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 </a:t>
            </a:r>
            <a:r>
              <a:rPr lang="ru-RU" sz="1400" spc="95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среднего</a:t>
            </a:r>
            <a:endParaRPr lang="ru-RU" sz="1400" dirty="0">
              <a:latin typeface="Circe Light" panose="020B0402020203020203" pitchFamily="34" charset="-52"/>
              <a:cs typeface="Arial"/>
            </a:endParaRPr>
          </a:p>
          <a:p>
            <a:pPr marL="12700" algn="l">
              <a:spcBef>
                <a:spcPts val="100"/>
              </a:spcBef>
            </a:pPr>
            <a:r>
              <a:rPr lang="ru-RU" sz="1400" spc="30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предпринимательства</a:t>
            </a:r>
            <a:endParaRPr lang="ru-RU" sz="1400" spc="30" dirty="0">
              <a:latin typeface="Circe Light" panose="020B0402020203020203" pitchFamily="34" charset="-52"/>
              <a:cs typeface="Arial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EB2198F-05A8-FA4F-76E4-9126841B89E0}"/>
              </a:ext>
            </a:extLst>
          </p:cNvPr>
          <p:cNvCxnSpPr>
            <a:cxnSpLocks/>
          </p:cNvCxnSpPr>
          <p:nvPr/>
        </p:nvCxnSpPr>
        <p:spPr>
          <a:xfrm>
            <a:off x="8470900" y="15317"/>
            <a:ext cx="0" cy="823646"/>
          </a:xfrm>
          <a:prstGeom prst="line">
            <a:avLst/>
          </a:prstGeom>
          <a:ln w="28575">
            <a:solidFill>
              <a:srgbClr val="EC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0F7AC-B6A8-9FF3-DBA4-08110D299BE7}"/>
              </a:ext>
            </a:extLst>
          </p:cNvPr>
          <p:cNvSpPr txBox="1"/>
          <p:nvPr/>
        </p:nvSpPr>
        <p:spPr>
          <a:xfrm>
            <a:off x="477978" y="9620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2023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11097-49FF-49A3-B1CA-CF23EED9C912}"/>
              </a:ext>
            </a:extLst>
          </p:cNvPr>
          <p:cNvSpPr txBox="1"/>
          <p:nvPr/>
        </p:nvSpPr>
        <p:spPr>
          <a:xfrm>
            <a:off x="534993" y="1419225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Проведение масштабных мероприятий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1736B-D831-379B-9F97-CB1438F844B5}"/>
              </a:ext>
            </a:extLst>
          </p:cNvPr>
          <p:cNvSpPr txBox="1"/>
          <p:nvPr/>
        </p:nvSpPr>
        <p:spPr>
          <a:xfrm>
            <a:off x="534992" y="1800225"/>
            <a:ext cx="6554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КОНФЕРЕНЦИЯ «БЕЗОПАСНЫЙ БИЗНЕС»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РЕГИОНАЛЬНЫЙ ФОРУМ ПО УПРАВЛЕНИЮ ПЕРСОНАЛОМ «HR — ПЕРЕЗАГРУЗКА 2023»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БЛАГОТВОРИТЕЛЬНЫЙ ЗАБЕГ В ПРЕДВЕРИИ ФОРУМА ИМ. В.СТОЛЛЯ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ИМ В.СТОЛЛЯ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«СПОРТИНДУСТРИЯ 2,0»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ПРЕДПРИНИМАТЕЛЕЙ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4BA90BF-83AB-ECA1-AFB7-C2E115D52BC0}"/>
              </a:ext>
            </a:extLst>
          </p:cNvPr>
          <p:cNvCxnSpPr>
            <a:cxnSpLocks/>
          </p:cNvCxnSpPr>
          <p:nvPr/>
        </p:nvCxnSpPr>
        <p:spPr>
          <a:xfrm>
            <a:off x="640977" y="4116836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133FD6-E1C3-4C98-7FAA-281B0F58ABD9}"/>
              </a:ext>
            </a:extLst>
          </p:cNvPr>
          <p:cNvSpPr txBox="1"/>
          <p:nvPr/>
        </p:nvSpPr>
        <p:spPr>
          <a:xfrm>
            <a:off x="534991" y="3705225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Комплексные услуги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8637773" y="-104362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8961363" y="-1524791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7678037" y="664686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10193655" y="7116526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7996406" y="187879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57583F0A-059D-C79C-B380-FCE57781F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266610"/>
              </p:ext>
            </p:extLst>
          </p:nvPr>
        </p:nvGraphicFramePr>
        <p:xfrm>
          <a:off x="7167651" y="1674700"/>
          <a:ext cx="3258514" cy="1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9811DD8-2D24-5F61-A202-AD26D059FED6}"/>
              </a:ext>
            </a:extLst>
          </p:cNvPr>
          <p:cNvSpPr/>
          <p:nvPr/>
        </p:nvSpPr>
        <p:spPr>
          <a:xfrm>
            <a:off x="534991" y="1419225"/>
            <a:ext cx="9847385" cy="2254354"/>
          </a:xfrm>
          <a:prstGeom prst="rect">
            <a:avLst/>
          </a:prstGeom>
          <a:noFill/>
          <a:ln>
            <a:solidFill>
              <a:srgbClr val="72423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78E8B61-6C3C-6521-FAB1-27AE3B1808A4}"/>
              </a:ext>
            </a:extLst>
          </p:cNvPr>
          <p:cNvCxnSpPr>
            <a:cxnSpLocks/>
          </p:cNvCxnSpPr>
          <p:nvPr/>
        </p:nvCxnSpPr>
        <p:spPr>
          <a:xfrm>
            <a:off x="7089781" y="2009675"/>
            <a:ext cx="0" cy="1326490"/>
          </a:xfrm>
          <a:prstGeom prst="line">
            <a:avLst/>
          </a:prstGeom>
          <a:ln w="28575">
            <a:solidFill>
              <a:srgbClr val="724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F37F3472-963F-5FDA-DE47-26E45CF85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075455"/>
              </p:ext>
            </p:extLst>
          </p:nvPr>
        </p:nvGraphicFramePr>
        <p:xfrm>
          <a:off x="2527300" y="4157446"/>
          <a:ext cx="3181723" cy="186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ECC4C8C3-EE75-D1CC-FE3D-C68C45657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315466"/>
              </p:ext>
            </p:extLst>
          </p:nvPr>
        </p:nvGraphicFramePr>
        <p:xfrm>
          <a:off x="-63500" y="4125255"/>
          <a:ext cx="3487670" cy="186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1BD536CB-EEAF-FC62-F750-667A8EB09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07936"/>
              </p:ext>
            </p:extLst>
          </p:nvPr>
        </p:nvGraphicFramePr>
        <p:xfrm>
          <a:off x="4941812" y="4169889"/>
          <a:ext cx="3181723" cy="186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59230021-A058-8BA7-F586-9C4DB6EBE45B}"/>
              </a:ext>
            </a:extLst>
          </p:cNvPr>
          <p:cNvSpPr txBox="1"/>
          <p:nvPr/>
        </p:nvSpPr>
        <p:spPr>
          <a:xfrm>
            <a:off x="1247596" y="4772025"/>
            <a:ext cx="86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1801</a:t>
            </a:r>
            <a:r>
              <a:rPr lang="ru-RU" sz="16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E62C18-7B3F-5515-DCEA-6875E340462B}"/>
              </a:ext>
            </a:extLst>
          </p:cNvPr>
          <p:cNvSpPr txBox="1"/>
          <p:nvPr/>
        </p:nvSpPr>
        <p:spPr>
          <a:xfrm>
            <a:off x="3685422" y="4807129"/>
            <a:ext cx="865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1217 </a:t>
            </a:r>
          </a:p>
          <a:p>
            <a:pPr algn="ctr"/>
            <a:r>
              <a:rPr lang="ru-RU" sz="10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2FA6F6-DAA4-F155-1343-4715DE7A1557}"/>
              </a:ext>
            </a:extLst>
          </p:cNvPr>
          <p:cNvSpPr txBox="1"/>
          <p:nvPr/>
        </p:nvSpPr>
        <p:spPr>
          <a:xfrm>
            <a:off x="6123250" y="4814007"/>
            <a:ext cx="865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1318 </a:t>
            </a:r>
          </a:p>
          <a:p>
            <a:pPr algn="ctr"/>
            <a:r>
              <a:rPr lang="ru-RU" sz="10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91667B-F0F3-9D9B-69D8-0FF0A534D107}"/>
              </a:ext>
            </a:extLst>
          </p:cNvPr>
          <p:cNvSpPr txBox="1"/>
          <p:nvPr/>
        </p:nvSpPr>
        <p:spPr>
          <a:xfrm>
            <a:off x="8001593" y="4145004"/>
            <a:ext cx="2450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</a:t>
            </a:r>
            <a:r>
              <a:rPr lang="ru-RU" sz="1200" dirty="0">
                <a:solidFill>
                  <a:srgbClr val="BE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200" dirty="0">
                <a:solidFill>
                  <a:srgbClr val="BE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ПОПУЛЯРНЫХ УСЛУГ</a:t>
            </a:r>
          </a:p>
          <a:p>
            <a:pPr marL="171450" indent="-171450" algn="r">
              <a:buFont typeface="Wingdings" panose="05000000000000000000" pitchFamily="2" charset="2"/>
              <a:buChar char="þ"/>
            </a:pPr>
            <a:endParaRPr lang="ru-RU" sz="1200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(реклама)</a:t>
            </a:r>
          </a:p>
          <a:p>
            <a:pPr marL="171450" indent="-171450" algn="just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Бухгалтерское сопровождение (формирование отчетности)</a:t>
            </a:r>
          </a:p>
          <a:p>
            <a:pPr marL="171450" indent="-171450" algn="just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Бухгалтерское сопровождение (патент)</a:t>
            </a:r>
          </a:p>
        </p:txBody>
      </p:sp>
      <p:grpSp>
        <p:nvGrpSpPr>
          <p:cNvPr id="2051" name="Группа 2050">
            <a:extLst>
              <a:ext uri="{FF2B5EF4-FFF2-40B4-BE49-F238E27FC236}">
                <a16:creationId xmlns:a16="http://schemas.microsoft.com/office/drawing/2014/main" id="{1B2B3383-23AA-A682-22CC-6024293E68A2}"/>
              </a:ext>
            </a:extLst>
          </p:cNvPr>
          <p:cNvGrpSpPr/>
          <p:nvPr/>
        </p:nvGrpSpPr>
        <p:grpSpPr>
          <a:xfrm>
            <a:off x="8041368" y="4695825"/>
            <a:ext cx="180000" cy="799865"/>
            <a:chOff x="8041368" y="4848225"/>
            <a:chExt cx="180000" cy="799865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6B6D1953-AD98-0DB3-109A-FE3CB30F2200}"/>
                </a:ext>
              </a:extLst>
            </p:cNvPr>
            <p:cNvSpPr/>
            <p:nvPr/>
          </p:nvSpPr>
          <p:spPr>
            <a:xfrm>
              <a:off x="8041368" y="4848225"/>
              <a:ext cx="180000" cy="18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46611E01-B471-3C8B-5E1A-2794B8882506}"/>
                </a:ext>
              </a:extLst>
            </p:cNvPr>
            <p:cNvSpPr/>
            <p:nvPr/>
          </p:nvSpPr>
          <p:spPr>
            <a:xfrm>
              <a:off x="8041368" y="5149179"/>
              <a:ext cx="180000" cy="180000"/>
            </a:xfrm>
            <a:prstGeom prst="rect">
              <a:avLst/>
            </a:prstGeom>
            <a:solidFill>
              <a:srgbClr val="CA98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7634905E-D714-6A58-B6A6-E317DD9201BB}"/>
                </a:ext>
              </a:extLst>
            </p:cNvPr>
            <p:cNvSpPr/>
            <p:nvPr/>
          </p:nvSpPr>
          <p:spPr>
            <a:xfrm>
              <a:off x="8041368" y="5468090"/>
              <a:ext cx="180000" cy="180000"/>
            </a:xfrm>
            <a:prstGeom prst="rect">
              <a:avLst/>
            </a:prstGeom>
            <a:solidFill>
              <a:srgbClr val="FFBA2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3D91A07-B230-1EED-FEFA-25E42F3DED8A}"/>
              </a:ext>
            </a:extLst>
          </p:cNvPr>
          <p:cNvSpPr txBox="1"/>
          <p:nvPr/>
        </p:nvSpPr>
        <p:spPr>
          <a:xfrm>
            <a:off x="12700" y="5988163"/>
            <a:ext cx="10591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(услуги по информационному продвижению, бухгалтерскому сопровождению, сертификации, регистрации товарного знака, брендированию деятельности, по акселерации технологических и производственных проектов и пр.)</a:t>
            </a:r>
            <a:endParaRPr lang="en-US" sz="1000" i="1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5B2F8F-2A31-C738-A503-A75E5F0C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96" y="2753940"/>
            <a:ext cx="656160" cy="4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1D251B3-B9B4-A0B5-DDD3-B5D51355DACA}"/>
              </a:ext>
            </a:extLst>
          </p:cNvPr>
          <p:cNvCxnSpPr>
            <a:cxnSpLocks/>
          </p:cNvCxnSpPr>
          <p:nvPr/>
        </p:nvCxnSpPr>
        <p:spPr>
          <a:xfrm>
            <a:off x="546100" y="6636511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>
            <a:extLst>
              <a:ext uri="{FF2B5EF4-FFF2-40B4-BE49-F238E27FC236}">
                <a16:creationId xmlns:a16="http://schemas.microsoft.com/office/drawing/2014/main" id="{F47919DB-B6D6-D79E-FFC3-CA59CBACF3C3}"/>
              </a:ext>
            </a:extLst>
          </p:cNvPr>
          <p:cNvSpPr txBox="1"/>
          <p:nvPr/>
        </p:nvSpPr>
        <p:spPr>
          <a:xfrm>
            <a:off x="440114" y="6224900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Обучающие мероприятия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4FC7E0A6-BA51-D055-6AE8-8045A388E09A}"/>
              </a:ext>
            </a:extLst>
          </p:cNvPr>
          <p:cNvSpPr txBox="1"/>
          <p:nvPr/>
        </p:nvSpPr>
        <p:spPr>
          <a:xfrm>
            <a:off x="1244347" y="6701038"/>
            <a:ext cx="9658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2020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2021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2022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2023</a:t>
            </a:r>
          </a:p>
        </p:txBody>
      </p:sp>
      <p:pic>
        <p:nvPicPr>
          <p:cNvPr id="2054" name="Рисунок 2053" descr="Аудитория">
            <a:extLst>
              <a:ext uri="{FF2B5EF4-FFF2-40B4-BE49-F238E27FC236}">
                <a16:creationId xmlns:a16="http://schemas.microsoft.com/office/drawing/2014/main" id="{5F100EBF-773A-D3DA-73B4-C92C679D3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00" y="6672658"/>
            <a:ext cx="914400" cy="914400"/>
          </a:xfrm>
          <a:prstGeom prst="rect">
            <a:avLst/>
          </a:prstGeom>
        </p:spPr>
      </p:pic>
      <p:grpSp>
        <p:nvGrpSpPr>
          <p:cNvPr id="2080" name="Группа 2079">
            <a:extLst>
              <a:ext uri="{FF2B5EF4-FFF2-40B4-BE49-F238E27FC236}">
                <a16:creationId xmlns:a16="http://schemas.microsoft.com/office/drawing/2014/main" id="{FCC3D32E-96DB-F422-3AC1-721B7F6920B7}"/>
              </a:ext>
            </a:extLst>
          </p:cNvPr>
          <p:cNvGrpSpPr/>
          <p:nvPr/>
        </p:nvGrpSpPr>
        <p:grpSpPr>
          <a:xfrm>
            <a:off x="2451100" y="6981825"/>
            <a:ext cx="4191000" cy="304800"/>
            <a:chOff x="2451100" y="6981825"/>
            <a:chExt cx="4191000" cy="304800"/>
          </a:xfrm>
        </p:grpSpPr>
        <p:sp>
          <p:nvSpPr>
            <p:cNvPr id="2073" name="Стрелка: шеврон 2072">
              <a:extLst>
                <a:ext uri="{FF2B5EF4-FFF2-40B4-BE49-F238E27FC236}">
                  <a16:creationId xmlns:a16="http://schemas.microsoft.com/office/drawing/2014/main" id="{FA47DFB2-F504-618D-3E8D-75C48DF7690D}"/>
                </a:ext>
              </a:extLst>
            </p:cNvPr>
            <p:cNvSpPr/>
            <p:nvPr/>
          </p:nvSpPr>
          <p:spPr>
            <a:xfrm>
              <a:off x="2451100" y="6981825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75" name="Стрелка: шеврон 2074">
              <a:extLst>
                <a:ext uri="{FF2B5EF4-FFF2-40B4-BE49-F238E27FC236}">
                  <a16:creationId xmlns:a16="http://schemas.microsoft.com/office/drawing/2014/main" id="{8C190083-C652-A882-1DF2-71F2793408B3}"/>
                </a:ext>
              </a:extLst>
            </p:cNvPr>
            <p:cNvSpPr/>
            <p:nvPr/>
          </p:nvSpPr>
          <p:spPr>
            <a:xfrm>
              <a:off x="4127500" y="6981825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76" name="Стрелка: шеврон 2075">
              <a:extLst>
                <a:ext uri="{FF2B5EF4-FFF2-40B4-BE49-F238E27FC236}">
                  <a16:creationId xmlns:a16="http://schemas.microsoft.com/office/drawing/2014/main" id="{C98FEE98-E1A7-818A-E668-CD9192C9D736}"/>
                </a:ext>
              </a:extLst>
            </p:cNvPr>
            <p:cNvSpPr/>
            <p:nvPr/>
          </p:nvSpPr>
          <p:spPr>
            <a:xfrm>
              <a:off x="6337300" y="6981825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77" name="Стрелка: шеврон 2076">
            <a:extLst>
              <a:ext uri="{FF2B5EF4-FFF2-40B4-BE49-F238E27FC236}">
                <a16:creationId xmlns:a16="http://schemas.microsoft.com/office/drawing/2014/main" id="{020EA232-EFF8-5071-3065-116CC964A265}"/>
              </a:ext>
            </a:extLst>
          </p:cNvPr>
          <p:cNvSpPr/>
          <p:nvPr/>
        </p:nvSpPr>
        <p:spPr>
          <a:xfrm>
            <a:off x="8270521" y="6981825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78" name="TextBox 2077">
            <a:extLst>
              <a:ext uri="{FF2B5EF4-FFF2-40B4-BE49-F238E27FC236}">
                <a16:creationId xmlns:a16="http://schemas.microsoft.com/office/drawing/2014/main" id="{F6837A53-3E92-2F7C-784E-DA85F557EDDD}"/>
              </a:ext>
            </a:extLst>
          </p:cNvPr>
          <p:cNvSpPr txBox="1"/>
          <p:nvPr/>
        </p:nvSpPr>
        <p:spPr>
          <a:xfrm>
            <a:off x="8895753" y="6617772"/>
            <a:ext cx="17140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>
                <a:ln w="28575">
                  <a:solidFill>
                    <a:srgbClr val="CA9867"/>
                  </a:solidFill>
                </a:ln>
                <a:noFill/>
                <a:latin typeface="Comic Sans MS" panose="030F0702030302020204" pitchFamily="66" charset="0"/>
              </a:rPr>
              <a:t>202</a:t>
            </a:r>
          </a:p>
        </p:txBody>
      </p:sp>
      <p:sp>
        <p:nvSpPr>
          <p:cNvPr id="2079" name="Стрелка: шеврон 2078">
            <a:extLst>
              <a:ext uri="{FF2B5EF4-FFF2-40B4-BE49-F238E27FC236}">
                <a16:creationId xmlns:a16="http://schemas.microsoft.com/office/drawing/2014/main" id="{DCBEB2E7-D6C2-5FDE-1EC5-92986C1736C6}"/>
              </a:ext>
            </a:extLst>
          </p:cNvPr>
          <p:cNvSpPr/>
          <p:nvPr/>
        </p:nvSpPr>
        <p:spPr>
          <a:xfrm>
            <a:off x="8547100" y="6977458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Контрольный список">
            <a:extLst>
              <a:ext uri="{FF2B5EF4-FFF2-40B4-BE49-F238E27FC236}">
                <a16:creationId xmlns:a16="http://schemas.microsoft.com/office/drawing/2014/main" id="{09D21A8A-8E65-6D6C-C40D-2D73B850A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9900" y="-15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536700" y="276225"/>
            <a:ext cx="7133162" cy="382156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«ВОВЛЕЧЕНИЕ»</a:t>
            </a: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803EE8B-274B-A128-7296-A65953FA9A7F}"/>
              </a:ext>
            </a:extLst>
          </p:cNvPr>
          <p:cNvSpPr txBox="1"/>
          <p:nvPr/>
        </p:nvSpPr>
        <p:spPr>
          <a:xfrm>
            <a:off x="8595016" y="15317"/>
            <a:ext cx="1981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z="1400" spc="30" dirty="0">
                <a:solidFill>
                  <a:srgbClr val="55291B"/>
                </a:solidFill>
                <a:latin typeface="Circe Light" panose="020B0402020203020203" pitchFamily="34" charset="-52"/>
                <a:cs typeface="Arial"/>
              </a:rPr>
              <a:t>Создание условий для легкого старта и комфортного ведения бизнеса</a:t>
            </a:r>
            <a:endParaRPr lang="ru-RU" sz="1400" spc="30" dirty="0">
              <a:latin typeface="Circe Light" panose="020B0402020203020203" pitchFamily="34" charset="-52"/>
              <a:cs typeface="Arial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EB2198F-05A8-FA4F-76E4-9126841B89E0}"/>
              </a:ext>
            </a:extLst>
          </p:cNvPr>
          <p:cNvCxnSpPr>
            <a:cxnSpLocks/>
          </p:cNvCxnSpPr>
          <p:nvPr/>
        </p:nvCxnSpPr>
        <p:spPr>
          <a:xfrm>
            <a:off x="8470900" y="62179"/>
            <a:ext cx="0" cy="823646"/>
          </a:xfrm>
          <a:prstGeom prst="line">
            <a:avLst/>
          </a:prstGeom>
          <a:ln w="28575">
            <a:solidFill>
              <a:srgbClr val="EC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0F7AC-B6A8-9FF3-DBA4-08110D299BE7}"/>
              </a:ext>
            </a:extLst>
          </p:cNvPr>
          <p:cNvSpPr txBox="1"/>
          <p:nvPr/>
        </p:nvSpPr>
        <p:spPr>
          <a:xfrm>
            <a:off x="549275" y="97369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2023 году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1736B-D831-379B-9F97-CB1438F844B5}"/>
              </a:ext>
            </a:extLst>
          </p:cNvPr>
          <p:cNvSpPr txBox="1"/>
          <p:nvPr/>
        </p:nvSpPr>
        <p:spPr>
          <a:xfrm>
            <a:off x="546100" y="1800225"/>
            <a:ext cx="645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«БИЗНЕС ДЛЯ СЕЛА - СЕЛО ДЛЯ БИЗНЕСА»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«ВОРОНЕЖ ТОРГОВЫЙ»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КУРСЫ ПО ПРЕДПРИНИМАТЕЛЬСТВУ (молодёжь 14-17 лет)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ВИДЕОПРОЕКТЫ В ФОРМАТЕ РЕАЛИТИ-ШОУ:</a:t>
            </a:r>
          </a:p>
          <a:p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«Гонка бизнес-героев» (с финалом в формате бизнес-лагеря)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АКСЕЛЕРАЦИОННЫЙ ПРОЕКТ «ТЕХНОЛОГИЧЕСКИЕ СТАРТАПЫ»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«СТУДЕНЧЕСКОЕ ПРЕДПРИНИМАТЕЛЬСТВО»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4BA90BF-83AB-ECA1-AFB7-C2E115D52BC0}"/>
              </a:ext>
            </a:extLst>
          </p:cNvPr>
          <p:cNvCxnSpPr>
            <a:cxnSpLocks/>
          </p:cNvCxnSpPr>
          <p:nvPr/>
        </p:nvCxnSpPr>
        <p:spPr>
          <a:xfrm>
            <a:off x="622300" y="4162425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133FD6-E1C3-4C98-7FAA-281B0F58ABD9}"/>
              </a:ext>
            </a:extLst>
          </p:cNvPr>
          <p:cNvSpPr txBox="1"/>
          <p:nvPr/>
        </p:nvSpPr>
        <p:spPr>
          <a:xfrm>
            <a:off x="546100" y="3725901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Услуги для </a:t>
            </a:r>
            <a:r>
              <a:rPr lang="ru-RU" dirty="0" err="1">
                <a:solidFill>
                  <a:srgbClr val="724232"/>
                </a:solidFill>
              </a:rPr>
              <a:t>физ</a:t>
            </a:r>
            <a:r>
              <a:rPr lang="ru-RU" dirty="0">
                <a:solidFill>
                  <a:srgbClr val="724232"/>
                </a:solidFill>
              </a:rPr>
              <a:t> лиц и начинающих МСП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10295653" y="2341712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9730504" y="2409735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9063664" y="3476625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10321071" y="717806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7996406" y="187879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4" name="object 30">
            <a:extLst>
              <a:ext uri="{FF2B5EF4-FFF2-40B4-BE49-F238E27FC236}">
                <a16:creationId xmlns:a16="http://schemas.microsoft.com/office/drawing/2014/main" id="{9BC18B90-384B-F3D2-AEA2-60701584018C}"/>
              </a:ext>
            </a:extLst>
          </p:cNvPr>
          <p:cNvGrpSpPr/>
          <p:nvPr/>
        </p:nvGrpSpPr>
        <p:grpSpPr>
          <a:xfrm>
            <a:off x="6489700" y="590945"/>
            <a:ext cx="584200" cy="422909"/>
            <a:chOff x="8127442" y="4916235"/>
            <a:chExt cx="584200" cy="422909"/>
          </a:xfrm>
        </p:grpSpPr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17A294E8-279E-2015-3082-3151AE4CDFB5}"/>
                </a:ext>
              </a:extLst>
            </p:cNvPr>
            <p:cNvSpPr/>
            <p:nvPr/>
          </p:nvSpPr>
          <p:spPr>
            <a:xfrm>
              <a:off x="8128814" y="49176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13A2A8A-F42F-0CDF-9929-0228530D76AE}"/>
                </a:ext>
              </a:extLst>
            </p:cNvPr>
            <p:cNvSpPr/>
            <p:nvPr/>
          </p:nvSpPr>
          <p:spPr>
            <a:xfrm>
              <a:off x="8290252" y="5079045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BCE37143-F1C3-812F-68DE-03815842FA8B}"/>
                </a:ext>
              </a:extLst>
            </p:cNvPr>
            <p:cNvSpPr/>
            <p:nvPr/>
          </p:nvSpPr>
          <p:spPr>
            <a:xfrm>
              <a:off x="8451550" y="491775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0DE613-680B-5143-23F1-864B774E5BB7}"/>
              </a:ext>
            </a:extLst>
          </p:cNvPr>
          <p:cNvSpPr txBox="1"/>
          <p:nvPr/>
        </p:nvSpPr>
        <p:spPr>
          <a:xfrm>
            <a:off x="534993" y="1450871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Проведение масштабных мероприятий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4CABAD80-A721-0890-DFB7-72B972876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052891"/>
              </p:ext>
            </p:extLst>
          </p:nvPr>
        </p:nvGraphicFramePr>
        <p:xfrm>
          <a:off x="7167651" y="1630146"/>
          <a:ext cx="3258514" cy="1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288DE79-C30F-F5DA-E379-C25F0E91A4A2}"/>
              </a:ext>
            </a:extLst>
          </p:cNvPr>
          <p:cNvSpPr/>
          <p:nvPr/>
        </p:nvSpPr>
        <p:spPr>
          <a:xfrm>
            <a:off x="534991" y="1374671"/>
            <a:ext cx="9847385" cy="2254354"/>
          </a:xfrm>
          <a:prstGeom prst="rect">
            <a:avLst/>
          </a:prstGeom>
          <a:noFill/>
          <a:ln>
            <a:solidFill>
              <a:srgbClr val="72423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2FAE9DB-83FA-0537-F502-A8EC2376B96A}"/>
              </a:ext>
            </a:extLst>
          </p:cNvPr>
          <p:cNvCxnSpPr>
            <a:cxnSpLocks/>
          </p:cNvCxnSpPr>
          <p:nvPr/>
        </p:nvCxnSpPr>
        <p:spPr>
          <a:xfrm>
            <a:off x="7089781" y="1965121"/>
            <a:ext cx="0" cy="1326490"/>
          </a:xfrm>
          <a:prstGeom prst="line">
            <a:avLst/>
          </a:prstGeom>
          <a:ln w="28575">
            <a:solidFill>
              <a:srgbClr val="724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>
            <a:extLst>
              <a:ext uri="{FF2B5EF4-FFF2-40B4-BE49-F238E27FC236}">
                <a16:creationId xmlns:a16="http://schemas.microsoft.com/office/drawing/2014/main" id="{A88D79AB-C042-372B-EF7B-E5DD2C57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96" y="2638425"/>
            <a:ext cx="656160" cy="4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67C2945D-6E64-8644-0A54-0FAEB707F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235036"/>
              </p:ext>
            </p:extLst>
          </p:nvPr>
        </p:nvGraphicFramePr>
        <p:xfrm>
          <a:off x="554742" y="4034967"/>
          <a:ext cx="7230358" cy="188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82A85AD9-95D5-6541-8551-004F5ABD018F}"/>
              </a:ext>
            </a:extLst>
          </p:cNvPr>
          <p:cNvSpPr txBox="1"/>
          <p:nvPr/>
        </p:nvSpPr>
        <p:spPr>
          <a:xfrm>
            <a:off x="8030685" y="4078033"/>
            <a:ext cx="26627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þ"/>
            </a:pPr>
            <a:endParaRPr lang="ru-RU" sz="1200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(реклама)</a:t>
            </a: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бизнес-планированию                          (ФЛ для </a:t>
            </a:r>
            <a:r>
              <a:rPr lang="ru-RU" sz="10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</a:t>
            </a: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контракта)</a:t>
            </a: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Брендирование</a:t>
            </a: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</a:t>
            </a: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сайтов для МСП</a:t>
            </a: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региональных/ федеральных конкурсах</a:t>
            </a:r>
          </a:p>
          <a:p>
            <a:pPr marL="171450" indent="-171450" algn="l">
              <a:buFont typeface="Wingdings" panose="05000000000000000000" pitchFamily="2" charset="2"/>
              <a:buChar char="þ"/>
            </a:pPr>
            <a:r>
              <a:rPr lang="ru-RU" sz="10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на выявление предпринимательских компетенций</a:t>
            </a:r>
            <a:endParaRPr lang="ru-RU" sz="1200" dirty="0">
              <a:solidFill>
                <a:srgbClr val="BE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023177-DA25-CDE3-8AAE-CF7C9E579662}"/>
              </a:ext>
            </a:extLst>
          </p:cNvPr>
          <p:cNvSpPr txBox="1"/>
          <p:nvPr/>
        </p:nvSpPr>
        <p:spPr>
          <a:xfrm>
            <a:off x="1757455" y="6679040"/>
            <a:ext cx="671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73</a:t>
            </a:r>
            <a:r>
              <a:rPr lang="ru-RU" sz="28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</a:t>
            </a:r>
            <a:r>
              <a:rPr lang="ru-RU" sz="24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71</a:t>
            </a:r>
            <a:r>
              <a:rPr lang="ru-RU" sz="20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  </a:t>
            </a:r>
            <a:r>
              <a:rPr lang="ru-RU" sz="32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82</a:t>
            </a:r>
            <a:r>
              <a:rPr lang="ru-RU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</a:t>
            </a:r>
            <a:r>
              <a:rPr lang="en-US" sz="24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</a:t>
            </a:r>
            <a:r>
              <a:rPr lang="ru-RU" sz="40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85</a:t>
            </a:r>
            <a:endParaRPr lang="ru-RU" sz="2400" b="1" dirty="0">
              <a:solidFill>
                <a:srgbClr val="EC55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E9B71961-E345-39F3-4DBA-0718950DA625}"/>
              </a:ext>
            </a:extLst>
          </p:cNvPr>
          <p:cNvCxnSpPr>
            <a:cxnSpLocks/>
          </p:cNvCxnSpPr>
          <p:nvPr/>
        </p:nvCxnSpPr>
        <p:spPr>
          <a:xfrm>
            <a:off x="631409" y="6436379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60AE3B5-69E0-50D5-D057-409A17A7B5F5}"/>
              </a:ext>
            </a:extLst>
          </p:cNvPr>
          <p:cNvSpPr txBox="1"/>
          <p:nvPr/>
        </p:nvSpPr>
        <p:spPr>
          <a:xfrm>
            <a:off x="525423" y="6024768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Обучающие мероприятия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3FE5D1-FAF5-E47A-275A-595C0E243A13}"/>
              </a:ext>
            </a:extLst>
          </p:cNvPr>
          <p:cNvSpPr txBox="1"/>
          <p:nvPr/>
        </p:nvSpPr>
        <p:spPr>
          <a:xfrm>
            <a:off x="1329656" y="6500906"/>
            <a:ext cx="9658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2020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2021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2022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2023</a:t>
            </a:r>
          </a:p>
        </p:txBody>
      </p:sp>
      <p:pic>
        <p:nvPicPr>
          <p:cNvPr id="51" name="Рисунок 50" descr="Аудитория">
            <a:extLst>
              <a:ext uri="{FF2B5EF4-FFF2-40B4-BE49-F238E27FC236}">
                <a16:creationId xmlns:a16="http://schemas.microsoft.com/office/drawing/2014/main" id="{14421419-B60F-41C3-75A3-038910092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9" y="6472526"/>
            <a:ext cx="914400" cy="914400"/>
          </a:xfrm>
          <a:prstGeom prst="rect">
            <a:avLst/>
          </a:prstGeom>
        </p:spPr>
      </p:pic>
      <p:sp>
        <p:nvSpPr>
          <p:cNvPr id="52" name="Стрелка: шеврон 51">
            <a:extLst>
              <a:ext uri="{FF2B5EF4-FFF2-40B4-BE49-F238E27FC236}">
                <a16:creationId xmlns:a16="http://schemas.microsoft.com/office/drawing/2014/main" id="{65CEBEFD-0064-D624-2650-00880153B584}"/>
              </a:ext>
            </a:extLst>
          </p:cNvPr>
          <p:cNvSpPr/>
          <p:nvPr/>
        </p:nvSpPr>
        <p:spPr>
          <a:xfrm>
            <a:off x="8470900" y="6829425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FDDA2-5D0E-25FC-9220-A67A1DE9ECB6}"/>
              </a:ext>
            </a:extLst>
          </p:cNvPr>
          <p:cNvSpPr txBox="1"/>
          <p:nvPr/>
        </p:nvSpPr>
        <p:spPr>
          <a:xfrm>
            <a:off x="9156700" y="6493767"/>
            <a:ext cx="17140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rgbClr val="CA9867"/>
                  </a:solidFill>
                </a:ln>
                <a:noFill/>
                <a:latin typeface="Comic Sans MS" panose="030F0702030302020204" pitchFamily="66" charset="0"/>
              </a:rPr>
              <a:t>3</a:t>
            </a:r>
            <a:r>
              <a:rPr lang="ru-RU" sz="5400" b="1" dirty="0">
                <a:ln w="28575">
                  <a:solidFill>
                    <a:srgbClr val="CA9867"/>
                  </a:solidFill>
                </a:ln>
                <a:noFill/>
                <a:latin typeface="Comic Sans MS" panose="030F0702030302020204" pitchFamily="66" charset="0"/>
              </a:rPr>
              <a:t>1</a:t>
            </a:r>
            <a:r>
              <a:rPr lang="en-US" sz="5400" b="1" dirty="0">
                <a:ln w="28575">
                  <a:solidFill>
                    <a:srgbClr val="CA9867"/>
                  </a:solidFill>
                </a:ln>
                <a:noFill/>
                <a:latin typeface="Comic Sans MS" panose="030F0702030302020204" pitchFamily="66" charset="0"/>
              </a:rPr>
              <a:t>1</a:t>
            </a:r>
            <a:endParaRPr lang="ru-RU" sz="5400" b="1" dirty="0">
              <a:ln w="28575">
                <a:solidFill>
                  <a:srgbClr val="CA9867"/>
                </a:solidFill>
              </a:ln>
              <a:noFill/>
              <a:latin typeface="Comic Sans MS" panose="030F0702030302020204" pitchFamily="66" charset="0"/>
            </a:endParaRPr>
          </a:p>
        </p:txBody>
      </p:sp>
      <p:sp>
        <p:nvSpPr>
          <p:cNvPr id="54" name="Стрелка: шеврон 53">
            <a:extLst>
              <a:ext uri="{FF2B5EF4-FFF2-40B4-BE49-F238E27FC236}">
                <a16:creationId xmlns:a16="http://schemas.microsoft.com/office/drawing/2014/main" id="{36CFF5FC-9822-70DE-9FCA-33AE1C0FEDCD}"/>
              </a:ext>
            </a:extLst>
          </p:cNvPr>
          <p:cNvSpPr/>
          <p:nvPr/>
        </p:nvSpPr>
        <p:spPr>
          <a:xfrm>
            <a:off x="8747479" y="6825058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9E7F8D2-9148-6CBE-06AD-43628B03BE5C}"/>
              </a:ext>
            </a:extLst>
          </p:cNvPr>
          <p:cNvGrpSpPr/>
          <p:nvPr/>
        </p:nvGrpSpPr>
        <p:grpSpPr>
          <a:xfrm>
            <a:off x="2563704" y="6808683"/>
            <a:ext cx="3925996" cy="325542"/>
            <a:chOff x="2612609" y="6924629"/>
            <a:chExt cx="3925996" cy="325542"/>
          </a:xfrm>
        </p:grpSpPr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287EE733-0FB4-02D3-9ECB-43A5DE522F42}"/>
                </a:ext>
              </a:extLst>
            </p:cNvPr>
            <p:cNvSpPr/>
            <p:nvPr/>
          </p:nvSpPr>
          <p:spPr>
            <a:xfrm>
              <a:off x="2612609" y="6924629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AF898D15-02CC-73B5-F746-383CB175EE03}"/>
                </a:ext>
              </a:extLst>
            </p:cNvPr>
            <p:cNvSpPr/>
            <p:nvPr/>
          </p:nvSpPr>
          <p:spPr>
            <a:xfrm>
              <a:off x="4289009" y="6945371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Стрелка: шеврон 56">
              <a:extLst>
                <a:ext uri="{FF2B5EF4-FFF2-40B4-BE49-F238E27FC236}">
                  <a16:creationId xmlns:a16="http://schemas.microsoft.com/office/drawing/2014/main" id="{5F798E90-4C1F-A477-D134-DDEA76CE2801}"/>
                </a:ext>
              </a:extLst>
            </p:cNvPr>
            <p:cNvSpPr/>
            <p:nvPr/>
          </p:nvSpPr>
          <p:spPr>
            <a:xfrm>
              <a:off x="6233805" y="6924629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7" name="Рисунок 6" descr="Контрольный список">
            <a:extLst>
              <a:ext uri="{FF2B5EF4-FFF2-40B4-BE49-F238E27FC236}">
                <a16:creationId xmlns:a16="http://schemas.microsoft.com/office/drawing/2014/main" id="{64CB08FE-7B23-99F6-CC1F-773814413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900" y="-15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536700" y="276225"/>
            <a:ext cx="7133162" cy="382156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«САМОЗАНЯТЫЕ»</a:t>
            </a: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803EE8B-274B-A128-7296-A65953FA9A7F}"/>
              </a:ext>
            </a:extLst>
          </p:cNvPr>
          <p:cNvSpPr txBox="1"/>
          <p:nvPr/>
        </p:nvSpPr>
        <p:spPr>
          <a:xfrm>
            <a:off x="8251390" y="87427"/>
            <a:ext cx="232482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55" dirty="0">
                <a:solidFill>
                  <a:srgbClr val="55291B"/>
                </a:solidFill>
                <a:latin typeface="+mj-lt"/>
                <a:cs typeface="Arial"/>
              </a:rPr>
              <a:t>Создание</a:t>
            </a:r>
            <a:r>
              <a:rPr lang="ru-RU" sz="1400" spc="-20" dirty="0">
                <a:solidFill>
                  <a:srgbClr val="55291B"/>
                </a:solidFill>
                <a:latin typeface="+mj-lt"/>
                <a:cs typeface="Arial"/>
              </a:rPr>
              <a:t> </a:t>
            </a:r>
            <a:r>
              <a:rPr lang="ru-RU" sz="1400" spc="-50" dirty="0">
                <a:solidFill>
                  <a:srgbClr val="55291B"/>
                </a:solidFill>
                <a:latin typeface="+mj-lt"/>
                <a:cs typeface="Arial"/>
              </a:rPr>
              <a:t>благоприятных</a:t>
            </a:r>
            <a:r>
              <a:rPr lang="ru-RU" sz="1400" spc="-20" dirty="0">
                <a:solidFill>
                  <a:srgbClr val="55291B"/>
                </a:solidFill>
                <a:latin typeface="+mj-lt"/>
                <a:cs typeface="Arial"/>
              </a:rPr>
              <a:t> </a:t>
            </a:r>
            <a:r>
              <a:rPr lang="ru-RU" sz="1400" spc="-10" dirty="0">
                <a:solidFill>
                  <a:srgbClr val="55291B"/>
                </a:solidFill>
                <a:latin typeface="+mj-lt"/>
                <a:cs typeface="Arial"/>
              </a:rPr>
              <a:t>условий </a:t>
            </a:r>
            <a:r>
              <a:rPr lang="ru-RU" sz="1400" spc="-95" dirty="0">
                <a:solidFill>
                  <a:srgbClr val="55291B"/>
                </a:solidFill>
                <a:latin typeface="+mj-lt"/>
                <a:cs typeface="Arial"/>
              </a:rPr>
              <a:t>для</a:t>
            </a:r>
            <a:r>
              <a:rPr lang="ru-RU" sz="1400" spc="-30" dirty="0">
                <a:solidFill>
                  <a:srgbClr val="55291B"/>
                </a:solidFill>
                <a:latin typeface="+mj-lt"/>
                <a:cs typeface="Arial"/>
              </a:rPr>
              <a:t> </a:t>
            </a:r>
            <a:r>
              <a:rPr lang="ru-RU" sz="1400" spc="-50" dirty="0">
                <a:solidFill>
                  <a:srgbClr val="55291B"/>
                </a:solidFill>
                <a:latin typeface="+mj-lt"/>
                <a:cs typeface="Arial"/>
              </a:rPr>
              <a:t>осуществления</a:t>
            </a:r>
            <a:r>
              <a:rPr lang="ru-RU" sz="1400" spc="-25" dirty="0">
                <a:solidFill>
                  <a:srgbClr val="55291B"/>
                </a:solidFill>
                <a:latin typeface="+mj-lt"/>
                <a:cs typeface="Arial"/>
              </a:rPr>
              <a:t> </a:t>
            </a:r>
            <a:r>
              <a:rPr lang="ru-RU" sz="1400" spc="-50" dirty="0">
                <a:solidFill>
                  <a:srgbClr val="55291B"/>
                </a:solidFill>
                <a:latin typeface="+mj-lt"/>
                <a:cs typeface="Arial"/>
              </a:rPr>
              <a:t>деятельности </a:t>
            </a:r>
            <a:r>
              <a:rPr lang="ru-RU" sz="1400" b="0" spc="-25" dirty="0">
                <a:solidFill>
                  <a:srgbClr val="55291B"/>
                </a:solidFill>
                <a:latin typeface="+mj-lt"/>
                <a:cs typeface="Arial"/>
              </a:rPr>
              <a:t>самозанятыми</a:t>
            </a:r>
            <a:r>
              <a:rPr lang="ru-RU" sz="1400" b="0" spc="110" dirty="0">
                <a:solidFill>
                  <a:srgbClr val="55291B"/>
                </a:solidFill>
                <a:latin typeface="+mj-lt"/>
                <a:cs typeface="Arial"/>
              </a:rPr>
              <a:t> </a:t>
            </a:r>
            <a:r>
              <a:rPr lang="ru-RU" sz="1400" b="0" spc="-55" dirty="0">
                <a:solidFill>
                  <a:srgbClr val="55291B"/>
                </a:solidFill>
                <a:latin typeface="+mj-lt"/>
                <a:cs typeface="Arial"/>
              </a:rPr>
              <a:t>гражданами</a:t>
            </a:r>
            <a:endParaRPr lang="ru-RU" sz="1400" dirty="0">
              <a:latin typeface="+mj-lt"/>
              <a:cs typeface="Arial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EB2198F-05A8-FA4F-76E4-9126841B89E0}"/>
              </a:ext>
            </a:extLst>
          </p:cNvPr>
          <p:cNvCxnSpPr>
            <a:cxnSpLocks/>
          </p:cNvCxnSpPr>
          <p:nvPr/>
        </p:nvCxnSpPr>
        <p:spPr>
          <a:xfrm>
            <a:off x="8166100" y="134289"/>
            <a:ext cx="0" cy="823646"/>
          </a:xfrm>
          <a:prstGeom prst="line">
            <a:avLst/>
          </a:prstGeom>
          <a:ln w="28575">
            <a:solidFill>
              <a:srgbClr val="EC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0F7AC-B6A8-9FF3-DBA4-08110D299BE7}"/>
              </a:ext>
            </a:extLst>
          </p:cNvPr>
          <p:cNvSpPr txBox="1"/>
          <p:nvPr/>
        </p:nvSpPr>
        <p:spPr>
          <a:xfrm>
            <a:off x="549275" y="9620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2023 году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4BA90BF-83AB-ECA1-AFB7-C2E115D52BC0}"/>
              </a:ext>
            </a:extLst>
          </p:cNvPr>
          <p:cNvCxnSpPr>
            <a:cxnSpLocks/>
          </p:cNvCxnSpPr>
          <p:nvPr/>
        </p:nvCxnSpPr>
        <p:spPr>
          <a:xfrm>
            <a:off x="663882" y="4242684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133FD6-E1C3-4C98-7FAA-281B0F58ABD9}"/>
              </a:ext>
            </a:extLst>
          </p:cNvPr>
          <p:cNvSpPr txBox="1"/>
          <p:nvPr/>
        </p:nvSpPr>
        <p:spPr>
          <a:xfrm>
            <a:off x="511482" y="3781425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Услуги для самозанятых граждан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9642892" y="-557080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9211819" y="-70442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6107583" y="316202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10321071" y="717806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7554205" y="974184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B30BB0-0ED3-A3E1-FACC-390A6620D2AB}"/>
              </a:ext>
            </a:extLst>
          </p:cNvPr>
          <p:cNvSpPr txBox="1"/>
          <p:nvPr/>
        </p:nvSpPr>
        <p:spPr>
          <a:xfrm>
            <a:off x="534993" y="1450871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Проведение масштабных мероприятий</a:t>
            </a: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9A8ED5FA-7174-F31C-89AF-90F13C0FA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724095"/>
              </p:ext>
            </p:extLst>
          </p:nvPr>
        </p:nvGraphicFramePr>
        <p:xfrm>
          <a:off x="6136317" y="1508747"/>
          <a:ext cx="4000516" cy="1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6806F84-B4DA-7B97-A525-3D3CBB10E970}"/>
              </a:ext>
            </a:extLst>
          </p:cNvPr>
          <p:cNvSpPr/>
          <p:nvPr/>
        </p:nvSpPr>
        <p:spPr>
          <a:xfrm>
            <a:off x="534991" y="1374671"/>
            <a:ext cx="9847385" cy="2350188"/>
          </a:xfrm>
          <a:prstGeom prst="rect">
            <a:avLst/>
          </a:prstGeom>
          <a:noFill/>
          <a:ln>
            <a:solidFill>
              <a:srgbClr val="72423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A599FC-4ADE-1B79-01BD-6E6BCC1616F8}"/>
              </a:ext>
            </a:extLst>
          </p:cNvPr>
          <p:cNvSpPr txBox="1"/>
          <p:nvPr/>
        </p:nvSpPr>
        <p:spPr>
          <a:xfrm>
            <a:off x="578559" y="1947531"/>
            <a:ext cx="571168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«КРАСИВЫЙ БИЗНЕС»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АКСЕЛЕРАЦИОННАЯ ПРОГРАММА «ТУР В ПРОФЕССИЮ»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ВЫСТАВОЧНО-ЯРМАРОЧНЫЕ МЕРОПРИЯТИЯ НА ТЕРРИТОРИИ ВО и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AF678-087F-052A-198C-58AAC5753913}"/>
              </a:ext>
            </a:extLst>
          </p:cNvPr>
          <p:cNvSpPr txBox="1"/>
          <p:nvPr/>
        </p:nvSpPr>
        <p:spPr>
          <a:xfrm>
            <a:off x="8092874" y="3432811"/>
            <a:ext cx="2357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724232"/>
                </a:solidFill>
              </a:rPr>
              <a:t>*проект реализуется с 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10331-125A-B594-CA23-0F1C96C67F61}"/>
              </a:ext>
            </a:extLst>
          </p:cNvPr>
          <p:cNvSpPr txBox="1"/>
          <p:nvPr/>
        </p:nvSpPr>
        <p:spPr>
          <a:xfrm>
            <a:off x="1865343" y="6701005"/>
            <a:ext cx="630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ru-RU" sz="24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    </a:t>
            </a:r>
            <a:r>
              <a:rPr lang="ru-RU" sz="40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ru-RU" sz="2800" b="1" dirty="0">
                <a:solidFill>
                  <a:srgbClr val="EC553A"/>
                </a:solidFill>
                <a:latin typeface="Comic Sans MS" panose="030F0702030302020204" pitchFamily="66" charset="0"/>
              </a:rPr>
              <a:t>              </a:t>
            </a:r>
            <a:r>
              <a:rPr lang="ru-RU" sz="4000" b="1" dirty="0">
                <a:solidFill>
                  <a:srgbClr val="EC55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ru-RU" sz="2800" b="1" dirty="0">
              <a:solidFill>
                <a:srgbClr val="EC55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B088D-D270-AFE1-C90C-619DC6300F46}"/>
              </a:ext>
            </a:extLst>
          </p:cNvPr>
          <p:cNvSpPr txBox="1"/>
          <p:nvPr/>
        </p:nvSpPr>
        <p:spPr>
          <a:xfrm>
            <a:off x="1329656" y="6620275"/>
            <a:ext cx="9658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2021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2022</a:t>
            </a:r>
            <a:r>
              <a:rPr lang="ru-RU" sz="1400" dirty="0">
                <a:solidFill>
                  <a:srgbClr val="CA9867"/>
                </a:solidFill>
                <a:latin typeface="Arial Black" panose="020B0A04020102020204" pitchFamily="34" charset="0"/>
              </a:rPr>
              <a:t>                                      </a:t>
            </a:r>
            <a:r>
              <a:rPr lang="ru-RU" sz="1400" u="sng" dirty="0">
                <a:solidFill>
                  <a:srgbClr val="CA9867"/>
                </a:solidFill>
                <a:latin typeface="Arial Black" panose="020B0A04020102020204" pitchFamily="34" charset="0"/>
              </a:rPr>
              <a:t>2023</a:t>
            </a:r>
          </a:p>
        </p:txBody>
      </p:sp>
      <p:pic>
        <p:nvPicPr>
          <p:cNvPr id="15" name="Рисунок 14" descr="Аудитория">
            <a:extLst>
              <a:ext uri="{FF2B5EF4-FFF2-40B4-BE49-F238E27FC236}">
                <a16:creationId xmlns:a16="http://schemas.microsoft.com/office/drawing/2014/main" id="{FA315B5B-0610-C448-F037-CC8E30141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09" y="6591895"/>
            <a:ext cx="914400" cy="914400"/>
          </a:xfrm>
          <a:prstGeom prst="rect">
            <a:avLst/>
          </a:prstGeom>
        </p:spPr>
      </p:pic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749C9A4A-4E2B-389E-0C76-5D508049592E}"/>
              </a:ext>
            </a:extLst>
          </p:cNvPr>
          <p:cNvSpPr/>
          <p:nvPr/>
        </p:nvSpPr>
        <p:spPr>
          <a:xfrm>
            <a:off x="8394700" y="6876961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CBBA7-86DC-18C1-375D-B56490787BA4}"/>
              </a:ext>
            </a:extLst>
          </p:cNvPr>
          <p:cNvSpPr txBox="1"/>
          <p:nvPr/>
        </p:nvSpPr>
        <p:spPr>
          <a:xfrm>
            <a:off x="9274272" y="6591895"/>
            <a:ext cx="17140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>
                <a:ln w="28575">
                  <a:solidFill>
                    <a:srgbClr val="CA9867"/>
                  </a:solidFill>
                </a:ln>
                <a:noFill/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2DDAB53C-5D45-B233-8543-A3020077809A}"/>
              </a:ext>
            </a:extLst>
          </p:cNvPr>
          <p:cNvSpPr/>
          <p:nvPr/>
        </p:nvSpPr>
        <p:spPr>
          <a:xfrm>
            <a:off x="8671279" y="6872594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2965F5D-7E28-55F1-1446-F9808CD3E318}"/>
              </a:ext>
            </a:extLst>
          </p:cNvPr>
          <p:cNvGrpSpPr/>
          <p:nvPr/>
        </p:nvGrpSpPr>
        <p:grpSpPr>
          <a:xfrm>
            <a:off x="2852004" y="6753588"/>
            <a:ext cx="2875696" cy="304800"/>
            <a:chOff x="4289009" y="6924629"/>
            <a:chExt cx="2875696" cy="304800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B4EF88F-8359-CD3A-E9B7-DA6A73A8C97A}"/>
                </a:ext>
              </a:extLst>
            </p:cNvPr>
            <p:cNvSpPr/>
            <p:nvPr/>
          </p:nvSpPr>
          <p:spPr>
            <a:xfrm>
              <a:off x="4289009" y="6924629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6FD9C8B-020B-A514-8349-C24A6BE1C89D}"/>
                </a:ext>
              </a:extLst>
            </p:cNvPr>
            <p:cNvSpPr/>
            <p:nvPr/>
          </p:nvSpPr>
          <p:spPr>
            <a:xfrm>
              <a:off x="6859905" y="6924629"/>
              <a:ext cx="304800" cy="304800"/>
            </a:xfrm>
            <a:prstGeom prst="chevron">
              <a:avLst/>
            </a:prstGeom>
            <a:noFill/>
            <a:ln>
              <a:solidFill>
                <a:srgbClr val="CA9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EDB9F188-7B51-1787-3F87-0397E4853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804398"/>
              </p:ext>
            </p:extLst>
          </p:nvPr>
        </p:nvGraphicFramePr>
        <p:xfrm>
          <a:off x="622297" y="4390258"/>
          <a:ext cx="4376736" cy="195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4" name="Рисунок 43" descr="Пешком">
            <a:extLst>
              <a:ext uri="{FF2B5EF4-FFF2-40B4-BE49-F238E27FC236}">
                <a16:creationId xmlns:a16="http://schemas.microsoft.com/office/drawing/2014/main" id="{45E4EC81-C598-5463-E06E-087850A2D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2284" y="5574497"/>
            <a:ext cx="331616" cy="3316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9942A09-5BBC-5C4C-FA12-03248FF01C92}"/>
              </a:ext>
            </a:extLst>
          </p:cNvPr>
          <p:cNvGrpSpPr/>
          <p:nvPr/>
        </p:nvGrpSpPr>
        <p:grpSpPr>
          <a:xfrm>
            <a:off x="2070100" y="5085074"/>
            <a:ext cx="539588" cy="331616"/>
            <a:chOff x="2395528" y="5202409"/>
            <a:chExt cx="539588" cy="331616"/>
          </a:xfrm>
          <a:solidFill>
            <a:srgbClr val="FCFAF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5" name="Рисунок 44" descr="Пешком">
              <a:extLst>
                <a:ext uri="{FF2B5EF4-FFF2-40B4-BE49-F238E27FC236}">
                  <a16:creationId xmlns:a16="http://schemas.microsoft.com/office/drawing/2014/main" id="{F504D8BF-59A1-8D90-08B6-D012FEDD8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95528" y="5202409"/>
              <a:ext cx="331616" cy="331616"/>
            </a:xfrm>
            <a:prstGeom prst="rect">
              <a:avLst/>
            </a:prstGeom>
          </p:spPr>
        </p:pic>
        <p:pic>
          <p:nvPicPr>
            <p:cNvPr id="46" name="Рисунок 45" descr="Пешком">
              <a:extLst>
                <a:ext uri="{FF2B5EF4-FFF2-40B4-BE49-F238E27FC236}">
                  <a16:creationId xmlns:a16="http://schemas.microsoft.com/office/drawing/2014/main" id="{8A3AD2D7-001E-80E2-D987-CAA5220FC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3500" y="5202409"/>
              <a:ext cx="331616" cy="33161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AE2CDB-09C4-A9E0-C797-A5EBF22E5F36}"/>
              </a:ext>
            </a:extLst>
          </p:cNvPr>
          <p:cNvGrpSpPr/>
          <p:nvPr/>
        </p:nvGrpSpPr>
        <p:grpSpPr>
          <a:xfrm>
            <a:off x="2881484" y="4591615"/>
            <a:ext cx="788816" cy="331616"/>
            <a:chOff x="3305351" y="4668582"/>
            <a:chExt cx="788816" cy="331616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68AB50A-3597-C1CC-C2B4-AC8305C29432}"/>
                </a:ext>
              </a:extLst>
            </p:cNvPr>
            <p:cNvGrpSpPr/>
            <p:nvPr/>
          </p:nvGrpSpPr>
          <p:grpSpPr>
            <a:xfrm>
              <a:off x="3542646" y="4668582"/>
              <a:ext cx="551521" cy="331616"/>
              <a:chOff x="2414460" y="5202409"/>
              <a:chExt cx="551521" cy="331616"/>
            </a:xfrm>
            <a:solidFill>
              <a:srgbClr val="FCFAF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9" name="Рисунок 48" descr="Пешком">
                <a:extLst>
                  <a:ext uri="{FF2B5EF4-FFF2-40B4-BE49-F238E27FC236}">
                    <a16:creationId xmlns:a16="http://schemas.microsoft.com/office/drawing/2014/main" id="{0E0BE796-EF5D-1166-BA9B-E03CAC018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4460" y="5202409"/>
                <a:ext cx="331616" cy="331616"/>
              </a:xfrm>
              <a:prstGeom prst="rect">
                <a:avLst/>
              </a:prstGeom>
            </p:spPr>
          </p:pic>
          <p:pic>
            <p:nvPicPr>
              <p:cNvPr id="50" name="Рисунок 49" descr="Пешком">
                <a:extLst>
                  <a:ext uri="{FF2B5EF4-FFF2-40B4-BE49-F238E27FC236}">
                    <a16:creationId xmlns:a16="http://schemas.microsoft.com/office/drawing/2014/main" id="{BFA9B9E7-F5E1-0237-0681-EB57932B4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34365" y="5202409"/>
                <a:ext cx="331616" cy="331616"/>
              </a:xfrm>
              <a:prstGeom prst="rect">
                <a:avLst/>
              </a:prstGeom>
            </p:spPr>
          </p:pic>
        </p:grpSp>
        <p:pic>
          <p:nvPicPr>
            <p:cNvPr id="51" name="Рисунок 50" descr="Пешком">
              <a:extLst>
                <a:ext uri="{FF2B5EF4-FFF2-40B4-BE49-F238E27FC236}">
                  <a16:creationId xmlns:a16="http://schemas.microsoft.com/office/drawing/2014/main" id="{824A3763-AB63-E504-ABDD-64614C16E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05351" y="4668582"/>
              <a:ext cx="331616" cy="3316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BA299E79-1CDF-29D4-5D19-647DA1AC4236}"/>
              </a:ext>
            </a:extLst>
          </p:cNvPr>
          <p:cNvGrpSpPr/>
          <p:nvPr/>
        </p:nvGrpSpPr>
        <p:grpSpPr>
          <a:xfrm>
            <a:off x="5694369" y="4314487"/>
            <a:ext cx="4578476" cy="2057738"/>
            <a:chOff x="5492624" y="4314825"/>
            <a:chExt cx="4578476" cy="2057738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85D01B7-E9FD-DDEE-78A7-1518BD9545A5}"/>
                </a:ext>
              </a:extLst>
            </p:cNvPr>
            <p:cNvSpPr/>
            <p:nvPr/>
          </p:nvSpPr>
          <p:spPr>
            <a:xfrm>
              <a:off x="5492624" y="4461292"/>
              <a:ext cx="4578476" cy="1911271"/>
            </a:xfrm>
            <a:prstGeom prst="rect">
              <a:avLst/>
            </a:prstGeom>
            <a:noFill/>
            <a:ln>
              <a:solidFill>
                <a:srgbClr val="EC553A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E69AA80-01E6-8253-9087-AC169D1EDBB8}"/>
                </a:ext>
              </a:extLst>
            </p:cNvPr>
            <p:cNvSpPr/>
            <p:nvPr/>
          </p:nvSpPr>
          <p:spPr bwMode="auto">
            <a:xfrm>
              <a:off x="7514241" y="4314825"/>
              <a:ext cx="2435426" cy="268663"/>
            </a:xfrm>
            <a:prstGeom prst="rect">
              <a:avLst/>
            </a:prstGeom>
            <a:solidFill>
              <a:srgbClr val="FCFAF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 dirty="0">
                  <a:solidFill>
                    <a:srgbClr val="EC553A"/>
                  </a:solidFill>
                  <a:latin typeface="Circe"/>
                </a:rPr>
                <a:t>ФИНАНСОВАЯ ПОДДЕРЖКА</a:t>
              </a:r>
              <a:endParaRPr lang="ru-RU" sz="1400" dirty="0">
                <a:solidFill>
                  <a:srgbClr val="EC553A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5DE1105-D67A-722E-1EC3-BE142292E6E9}"/>
                </a:ext>
              </a:extLst>
            </p:cNvPr>
            <p:cNvSpPr txBox="1"/>
            <p:nvPr/>
          </p:nvSpPr>
          <p:spPr>
            <a:xfrm>
              <a:off x="5651446" y="4492344"/>
              <a:ext cx="2057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CA9867"/>
                  </a:solidFill>
                  <a:latin typeface="+mj-lt"/>
                </a:rPr>
                <a:t>16</a:t>
              </a:r>
              <a:r>
                <a:rPr lang="en-US" sz="3200" b="1" dirty="0">
                  <a:solidFill>
                    <a:srgbClr val="CA9867"/>
                  </a:solidFill>
                  <a:latin typeface="+mj-lt"/>
                </a:rPr>
                <a:t>,9</a:t>
              </a:r>
              <a:r>
                <a:rPr lang="ru-RU" sz="3200" b="1" dirty="0">
                  <a:solidFill>
                    <a:srgbClr val="CA9867"/>
                  </a:solidFill>
                  <a:latin typeface="+mj-lt"/>
                </a:rPr>
                <a:t> </a:t>
              </a:r>
            </a:p>
            <a:p>
              <a:r>
                <a:rPr lang="ru-RU" b="1" dirty="0">
                  <a:solidFill>
                    <a:srgbClr val="CA9867"/>
                  </a:solidFill>
                  <a:latin typeface="+mj-lt"/>
                </a:rPr>
                <a:t>млн рублей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693703-BCAD-31FD-9B7A-7A70D2B97F81}"/>
                </a:ext>
              </a:extLst>
            </p:cNvPr>
            <p:cNvSpPr txBox="1"/>
            <p:nvPr/>
          </p:nvSpPr>
          <p:spPr>
            <a:xfrm>
              <a:off x="5624016" y="533322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724232"/>
                  </a:solidFill>
                  <a:latin typeface="Circe"/>
                </a:rPr>
                <a:t>сумма выданных займов</a:t>
              </a:r>
            </a:p>
            <a:p>
              <a:r>
                <a:rPr lang="ru-RU" sz="1200" b="1" dirty="0">
                  <a:solidFill>
                    <a:srgbClr val="724232"/>
                  </a:solidFill>
                  <a:latin typeface="Circe"/>
                </a:rPr>
                <a:t>2021-2023 </a:t>
              </a:r>
              <a:r>
                <a:rPr lang="ru-RU" sz="1200" b="1" dirty="0" err="1">
                  <a:solidFill>
                    <a:srgbClr val="724232"/>
                  </a:solidFill>
                  <a:latin typeface="Circe"/>
                </a:rPr>
                <a:t>гг</a:t>
              </a:r>
              <a:endParaRPr lang="ru-RU" sz="1200" b="1" dirty="0">
                <a:solidFill>
                  <a:srgbClr val="724232"/>
                </a:solidFill>
                <a:latin typeface="Circe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8D8D609-4E9C-1570-BD9F-4F1A63DBCE68}"/>
                </a:ext>
              </a:extLst>
            </p:cNvPr>
            <p:cNvSpPr txBox="1"/>
            <p:nvPr/>
          </p:nvSpPr>
          <p:spPr>
            <a:xfrm>
              <a:off x="5651500" y="5711250"/>
              <a:ext cx="733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724232"/>
                  </a:solidFill>
                  <a:latin typeface="+mj-lt"/>
                </a:rPr>
                <a:t>4%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DE1AFBA-FF23-4A4E-FA9C-C24F3A4C4356}"/>
                </a:ext>
              </a:extLst>
            </p:cNvPr>
            <p:cNvSpPr txBox="1"/>
            <p:nvPr/>
          </p:nvSpPr>
          <p:spPr>
            <a:xfrm>
              <a:off x="8029988" y="4657852"/>
              <a:ext cx="20411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724232"/>
                  </a:solidFill>
                  <a:latin typeface="Circe"/>
                </a:rPr>
                <a:t>2021 год</a:t>
              </a:r>
            </a:p>
            <a:p>
              <a:pPr algn="l"/>
              <a:r>
                <a:rPr lang="ru-RU" sz="1600" dirty="0">
                  <a:solidFill>
                    <a:srgbClr val="EC553A"/>
                  </a:solidFill>
                  <a:latin typeface="Circe"/>
                </a:rPr>
                <a:t>12 самозанятых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724232"/>
                  </a:solidFill>
                  <a:latin typeface="Circe"/>
                </a:rPr>
                <a:t>2022 год</a:t>
              </a:r>
            </a:p>
            <a:p>
              <a:pPr algn="l"/>
              <a:r>
                <a:rPr lang="ru-RU" sz="1600" dirty="0">
                  <a:solidFill>
                    <a:srgbClr val="EC553A"/>
                  </a:solidFill>
                  <a:latin typeface="Circe"/>
                </a:rPr>
                <a:t>18 самозанятых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724232"/>
                  </a:solidFill>
                  <a:latin typeface="Circe"/>
                </a:rPr>
                <a:t>2023 год</a:t>
              </a:r>
            </a:p>
            <a:p>
              <a:pPr algn="l"/>
              <a:r>
                <a:rPr lang="ru-RU" sz="1600" dirty="0">
                  <a:solidFill>
                    <a:srgbClr val="EC553A"/>
                  </a:solidFill>
                  <a:latin typeface="Circe"/>
                </a:rPr>
                <a:t>20 самозанятых</a:t>
              </a:r>
            </a:p>
          </p:txBody>
        </p: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8A4669C5-0052-4EB7-2A4C-F7F2A7CAE6BF}"/>
                </a:ext>
              </a:extLst>
            </p:cNvPr>
            <p:cNvGrpSpPr/>
            <p:nvPr/>
          </p:nvGrpSpPr>
          <p:grpSpPr>
            <a:xfrm>
              <a:off x="7753614" y="4686893"/>
              <a:ext cx="204175" cy="1218975"/>
              <a:chOff x="7746413" y="4636498"/>
              <a:chExt cx="204175" cy="1218975"/>
            </a:xfrm>
          </p:grpSpPr>
          <p:sp>
            <p:nvSpPr>
              <p:cNvPr id="71" name="Стрелка: шеврон 70">
                <a:extLst>
                  <a:ext uri="{FF2B5EF4-FFF2-40B4-BE49-F238E27FC236}">
                    <a16:creationId xmlns:a16="http://schemas.microsoft.com/office/drawing/2014/main" id="{8E6EFC36-D147-0E61-61C6-1287B1FC82B5}"/>
                  </a:ext>
                </a:extLst>
              </p:cNvPr>
              <p:cNvSpPr/>
              <p:nvPr/>
            </p:nvSpPr>
            <p:spPr>
              <a:xfrm>
                <a:off x="7746413" y="4636498"/>
                <a:ext cx="195485" cy="241271"/>
              </a:xfrm>
              <a:prstGeom prst="chevron">
                <a:avLst/>
              </a:prstGeom>
              <a:solidFill>
                <a:srgbClr val="724232"/>
              </a:solidFill>
              <a:ln>
                <a:solidFill>
                  <a:srgbClr val="724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Стрелка: шеврон 71">
                <a:extLst>
                  <a:ext uri="{FF2B5EF4-FFF2-40B4-BE49-F238E27FC236}">
                    <a16:creationId xmlns:a16="http://schemas.microsoft.com/office/drawing/2014/main" id="{042990B7-05FD-F95E-5D1B-E1DAD0F26032}"/>
                  </a:ext>
                </a:extLst>
              </p:cNvPr>
              <p:cNvSpPr/>
              <p:nvPr/>
            </p:nvSpPr>
            <p:spPr>
              <a:xfrm>
                <a:off x="7755102" y="5132693"/>
                <a:ext cx="195485" cy="241271"/>
              </a:xfrm>
              <a:prstGeom prst="chevron">
                <a:avLst/>
              </a:prstGeom>
              <a:solidFill>
                <a:srgbClr val="724232"/>
              </a:solidFill>
              <a:ln>
                <a:solidFill>
                  <a:srgbClr val="724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Стрелка: шеврон 72">
                <a:extLst>
                  <a:ext uri="{FF2B5EF4-FFF2-40B4-BE49-F238E27FC236}">
                    <a16:creationId xmlns:a16="http://schemas.microsoft.com/office/drawing/2014/main" id="{255428B2-17D0-0977-B586-8A894AD6EED3}"/>
                  </a:ext>
                </a:extLst>
              </p:cNvPr>
              <p:cNvSpPr/>
              <p:nvPr/>
            </p:nvSpPr>
            <p:spPr>
              <a:xfrm>
                <a:off x="7755103" y="5614202"/>
                <a:ext cx="195485" cy="241271"/>
              </a:xfrm>
              <a:prstGeom prst="chevron">
                <a:avLst/>
              </a:prstGeom>
              <a:solidFill>
                <a:srgbClr val="724232"/>
              </a:solidFill>
              <a:ln>
                <a:solidFill>
                  <a:srgbClr val="72423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Рисунок 9" descr="Контрольный список">
            <a:extLst>
              <a:ext uri="{FF2B5EF4-FFF2-40B4-BE49-F238E27FC236}">
                <a16:creationId xmlns:a16="http://schemas.microsoft.com/office/drawing/2014/main" id="{7A58D932-4E3D-813C-8C25-3B2175E23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900" y="-15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5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536700" y="276225"/>
            <a:ext cx="7133162" cy="382156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«РАЗВИТИЕ ТУРИЗМА»</a:t>
            </a: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803EE8B-274B-A128-7296-A65953FA9A7F}"/>
              </a:ext>
            </a:extLst>
          </p:cNvPr>
          <p:cNvSpPr txBox="1"/>
          <p:nvPr/>
        </p:nvSpPr>
        <p:spPr>
          <a:xfrm>
            <a:off x="8297176" y="230331"/>
            <a:ext cx="232482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55" dirty="0">
                <a:solidFill>
                  <a:srgbClr val="55291B"/>
                </a:solidFill>
                <a:latin typeface="+mj-lt"/>
                <a:cs typeface="Arial"/>
              </a:rPr>
              <a:t>Государственная программа «Развитие культуры и туризма»</a:t>
            </a:r>
            <a:endParaRPr lang="ru-RU" sz="1400" dirty="0">
              <a:latin typeface="+mj-lt"/>
              <a:cs typeface="Arial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EB2198F-05A8-FA4F-76E4-9126841B89E0}"/>
              </a:ext>
            </a:extLst>
          </p:cNvPr>
          <p:cNvCxnSpPr>
            <a:cxnSpLocks/>
          </p:cNvCxnSpPr>
          <p:nvPr/>
        </p:nvCxnSpPr>
        <p:spPr>
          <a:xfrm>
            <a:off x="8166100" y="62179"/>
            <a:ext cx="0" cy="823646"/>
          </a:xfrm>
          <a:prstGeom prst="line">
            <a:avLst/>
          </a:prstGeom>
          <a:ln w="28575">
            <a:solidFill>
              <a:srgbClr val="EC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0F7AC-B6A8-9FF3-DBA4-08110D299BE7}"/>
              </a:ext>
            </a:extLst>
          </p:cNvPr>
          <p:cNvSpPr txBox="1"/>
          <p:nvPr/>
        </p:nvSpPr>
        <p:spPr>
          <a:xfrm>
            <a:off x="549275" y="89162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2023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11097-49FF-49A3-B1CA-CF23EED9C912}"/>
              </a:ext>
            </a:extLst>
          </p:cNvPr>
          <p:cNvSpPr txBox="1"/>
          <p:nvPr/>
        </p:nvSpPr>
        <p:spPr>
          <a:xfrm>
            <a:off x="622297" y="1376871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Проведение масштабных мероприятий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1736B-D831-379B-9F97-CB1438F844B5}"/>
              </a:ext>
            </a:extLst>
          </p:cNvPr>
          <p:cNvSpPr txBox="1"/>
          <p:nvPr/>
        </p:nvSpPr>
        <p:spPr>
          <a:xfrm>
            <a:off x="688259" y="1944209"/>
            <a:ext cx="67920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ФОТОВЫСТАВКА С ТУРИСТСКИМИ ОБЪЕКТАМИ ВО В САДУ ЭРМИТАЖ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СЪЕМКИ ПРОГРАММЫ «ПОЕХАЛИ» ДЛЯ  ПЕРВОГО  КАНАЛА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ГИДОВ ЭКСКУРСОВОДОВ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МЕЖРЕГИОНАЛЬНЫЙ ФЕСТИВАЛЬ «ЗНАЙ НАШИХ»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ВОРОНЕЖСКОЙ ОБЛАСТИ» НА ТЕРРИТОРИИ ГОСУДАРСТВЕННОЙ АКАДЕМИЧЕСКОЙ КАПЕЛЛЫ САНКТ-ПЕТЕРБУРГА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СЫРНИКОВ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94D29-D3EC-88FD-5F8C-B9C8819BA210}"/>
              </a:ext>
            </a:extLst>
          </p:cNvPr>
          <p:cNvSpPr txBox="1"/>
          <p:nvPr/>
        </p:nvSpPr>
        <p:spPr>
          <a:xfrm>
            <a:off x="8241298" y="1935756"/>
            <a:ext cx="1756414" cy="12618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  <a:p>
            <a:r>
              <a:rPr lang="ru-RU" sz="3600" b="1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58 000 </a:t>
            </a:r>
            <a:endParaRPr lang="en-US" sz="3600" b="1" dirty="0">
              <a:solidFill>
                <a:srgbClr val="EC5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4BA90BF-83AB-ECA1-AFB7-C2E115D52BC0}"/>
              </a:ext>
            </a:extLst>
          </p:cNvPr>
          <p:cNvCxnSpPr>
            <a:cxnSpLocks/>
          </p:cNvCxnSpPr>
          <p:nvPr/>
        </p:nvCxnSpPr>
        <p:spPr>
          <a:xfrm>
            <a:off x="642922" y="4477596"/>
            <a:ext cx="9220200" cy="0"/>
          </a:xfrm>
          <a:prstGeom prst="line">
            <a:avLst/>
          </a:prstGeom>
          <a:ln w="57150">
            <a:gradFill>
              <a:gsLst>
                <a:gs pos="0">
                  <a:srgbClr val="996633"/>
                </a:gs>
                <a:gs pos="26000">
                  <a:srgbClr val="CA9867"/>
                </a:gs>
                <a:gs pos="35000">
                  <a:srgbClr val="E1C5A9"/>
                </a:gs>
                <a:gs pos="100000">
                  <a:schemeClr val="bg1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133FD6-E1C3-4C98-7FAA-281B0F58ABD9}"/>
              </a:ext>
            </a:extLst>
          </p:cNvPr>
          <p:cNvSpPr txBox="1"/>
          <p:nvPr/>
        </p:nvSpPr>
        <p:spPr>
          <a:xfrm>
            <a:off x="688259" y="4010025"/>
            <a:ext cx="738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Мероприятия по расширению туристского потенциала ВО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10295653" y="2341712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9730504" y="2409735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9867118" y="1498329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10321071" y="717806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6217544" y="368872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347B7BFB-0B7D-AEE9-F296-B3BB47044347}"/>
              </a:ext>
            </a:extLst>
          </p:cNvPr>
          <p:cNvGrpSpPr/>
          <p:nvPr/>
        </p:nvGrpSpPr>
        <p:grpSpPr>
          <a:xfrm>
            <a:off x="6489700" y="1013854"/>
            <a:ext cx="584200" cy="422909"/>
            <a:chOff x="8127442" y="4916235"/>
            <a:chExt cx="584200" cy="422909"/>
          </a:xfrm>
        </p:grpSpPr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64B580FC-D9F8-96E6-2C80-C0AA428CFBA7}"/>
                </a:ext>
              </a:extLst>
            </p:cNvPr>
            <p:cNvSpPr/>
            <p:nvPr/>
          </p:nvSpPr>
          <p:spPr>
            <a:xfrm>
              <a:off x="8128814" y="49176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467542C9-AC90-5863-B246-CC2459971DE4}"/>
                </a:ext>
              </a:extLst>
            </p:cNvPr>
            <p:cNvSpPr/>
            <p:nvPr/>
          </p:nvSpPr>
          <p:spPr>
            <a:xfrm>
              <a:off x="8290252" y="5079045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5197B6C9-1D71-1E9E-9ED5-23834960B5C3}"/>
                </a:ext>
              </a:extLst>
            </p:cNvPr>
            <p:cNvSpPr/>
            <p:nvPr/>
          </p:nvSpPr>
          <p:spPr>
            <a:xfrm>
              <a:off x="8451550" y="491775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ln w="3175">
              <a:solidFill>
                <a:srgbClr val="F2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B4BB826-43BD-E9E7-FDC0-522CC0F46DAF}"/>
              </a:ext>
            </a:extLst>
          </p:cNvPr>
          <p:cNvSpPr txBox="1"/>
          <p:nvPr/>
        </p:nvSpPr>
        <p:spPr>
          <a:xfrm>
            <a:off x="165100" y="6604350"/>
            <a:ext cx="88030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 </a:t>
            </a:r>
            <a:r>
              <a:rPr lang="en-US" sz="1400" b="1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endParaRPr lang="ru-RU" sz="1400" b="1" dirty="0">
              <a:solidFill>
                <a:srgbClr val="CA9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МИТТ</a:t>
            </a:r>
            <a:r>
              <a:rPr lang="en-US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«Отдых», Республика Беларусь</a:t>
            </a:r>
            <a:r>
              <a:rPr lang="en-US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«Интурмаркет», г. Москва</a:t>
            </a:r>
            <a:r>
              <a:rPr lang="en-US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5D98180C-35CF-67E5-CDA9-C95125949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120717"/>
              </p:ext>
            </p:extLst>
          </p:nvPr>
        </p:nvGraphicFramePr>
        <p:xfrm>
          <a:off x="718680" y="4563136"/>
          <a:ext cx="4322778" cy="183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80A7D480-3571-D60A-796F-03E05C54FE45}"/>
              </a:ext>
            </a:extLst>
          </p:cNvPr>
          <p:cNvSpPr txBox="1"/>
          <p:nvPr/>
        </p:nvSpPr>
        <p:spPr>
          <a:xfrm>
            <a:off x="5041458" y="6375193"/>
            <a:ext cx="5340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01.01.2024 на сайте территориального органа Федеральной службы государственной статистики по Воронежской области представлена официальная статистическая информация за 11 месяцев 2023 года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7908C9A5-CA10-E1D1-104E-6C09A4A9D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371060"/>
              </p:ext>
            </p:extLst>
          </p:nvPr>
        </p:nvGraphicFramePr>
        <p:xfrm>
          <a:off x="5492049" y="4582011"/>
          <a:ext cx="4803604" cy="181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FD58F8-B6FF-CE79-8536-122933E62A5E}"/>
              </a:ext>
            </a:extLst>
          </p:cNvPr>
          <p:cNvSpPr/>
          <p:nvPr/>
        </p:nvSpPr>
        <p:spPr>
          <a:xfrm>
            <a:off x="534991" y="1374670"/>
            <a:ext cx="9847385" cy="2555799"/>
          </a:xfrm>
          <a:prstGeom prst="rect">
            <a:avLst/>
          </a:prstGeom>
          <a:noFill/>
          <a:ln>
            <a:solidFill>
              <a:srgbClr val="72423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AA72BE95-3323-B86E-F891-BB9952A5E5B3}"/>
              </a:ext>
            </a:extLst>
          </p:cNvPr>
          <p:cNvSpPr/>
          <p:nvPr/>
        </p:nvSpPr>
        <p:spPr>
          <a:xfrm>
            <a:off x="7490877" y="2448036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83ACC143-D1B3-B076-7AEB-2C33BA8FE5B6}"/>
              </a:ext>
            </a:extLst>
          </p:cNvPr>
          <p:cNvSpPr/>
          <p:nvPr/>
        </p:nvSpPr>
        <p:spPr>
          <a:xfrm>
            <a:off x="7767456" y="2443669"/>
            <a:ext cx="304800" cy="304800"/>
          </a:xfrm>
          <a:prstGeom prst="chevron">
            <a:avLst/>
          </a:prstGeom>
          <a:noFill/>
          <a:ln>
            <a:solidFill>
              <a:srgbClr val="CA98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74B1B-EBFA-9F7B-DA73-7E9C11D216EA}"/>
              </a:ext>
            </a:extLst>
          </p:cNvPr>
          <p:cNvSpPr txBox="1"/>
          <p:nvPr/>
        </p:nvSpPr>
        <p:spPr>
          <a:xfrm>
            <a:off x="1579361" y="6932368"/>
            <a:ext cx="88030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ru-RU" sz="1400" b="1" dirty="0">
                <a:solidFill>
                  <a:srgbClr val="CA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ПРОДВИЖЕНИЕ</a:t>
            </a:r>
          </a:p>
          <a:p>
            <a:pPr algn="r"/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страт-сессия </a:t>
            </a:r>
            <a:r>
              <a:rPr lang="ru-RU" sz="1400" dirty="0" err="1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г.Павловск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инфо-туры – пресс-туры – публикация в федеральных СМИ</a:t>
            </a:r>
          </a:p>
        </p:txBody>
      </p:sp>
      <p:pic>
        <p:nvPicPr>
          <p:cNvPr id="29" name="Рисунок 28" descr="Контрольный список">
            <a:extLst>
              <a:ext uri="{FF2B5EF4-FFF2-40B4-BE49-F238E27FC236}">
                <a16:creationId xmlns:a16="http://schemas.microsoft.com/office/drawing/2014/main" id="{0EF682BA-1428-41E1-C8B7-5709F1E10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" y="-15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37BE5DCD-49B3-A615-FF0C-EDAD9BC8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54003"/>
              </p:ext>
            </p:extLst>
          </p:nvPr>
        </p:nvGraphicFramePr>
        <p:xfrm>
          <a:off x="877306" y="1979917"/>
          <a:ext cx="8812794" cy="271135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653053">
                  <a:extLst>
                    <a:ext uri="{9D8B030D-6E8A-4147-A177-3AD203B41FA5}">
                      <a16:colId xmlns:a16="http://schemas.microsoft.com/office/drawing/2014/main" val="1357313826"/>
                    </a:ext>
                  </a:extLst>
                </a:gridCol>
                <a:gridCol w="1053247">
                  <a:extLst>
                    <a:ext uri="{9D8B030D-6E8A-4147-A177-3AD203B41FA5}">
                      <a16:colId xmlns:a16="http://schemas.microsoft.com/office/drawing/2014/main" val="2371938605"/>
                    </a:ext>
                  </a:extLst>
                </a:gridCol>
                <a:gridCol w="1053247">
                  <a:extLst>
                    <a:ext uri="{9D8B030D-6E8A-4147-A177-3AD203B41FA5}">
                      <a16:colId xmlns:a16="http://schemas.microsoft.com/office/drawing/2014/main" val="4188759004"/>
                    </a:ext>
                  </a:extLst>
                </a:gridCol>
                <a:gridCol w="1053247">
                  <a:extLst>
                    <a:ext uri="{9D8B030D-6E8A-4147-A177-3AD203B41FA5}">
                      <a16:colId xmlns:a16="http://schemas.microsoft.com/office/drawing/2014/main" val="334449544"/>
                    </a:ext>
                  </a:extLst>
                </a:gridCol>
              </a:tblGrid>
              <a:tr h="296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Показатель/год</a:t>
                      </a:r>
                      <a:endParaRPr lang="ru-RU" sz="14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endParaRPr lang="ru-RU" sz="14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80827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выставок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33388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 МСП, принявших участие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36**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48850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Затраченные денежные средства на организацию участия СМСП, </a:t>
                      </a:r>
                      <a:r>
                        <a:rPr lang="ru-RU" sz="1200" b="0" dirty="0" err="1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рублей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18 150,3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11 014,9 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442,4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20564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встреч/переговоров СМСП 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3066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2209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2264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37681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заключенных контрактов и договоров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163*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10363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ОБЪЕМ ВЫРУЧКИ МСП К УРОВНЮ ПРЕДЫДУЩЕГО ГОДА, МЛН РУБЛЕЙ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+2 385,1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+1 163,2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+1 710,9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433573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НОВЫХ РАБОЧИХ МЕСТ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+177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+96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+100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64874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УПЛАЧЕННЫЕ НАЛОГИ И СБОРЫ, ТЫС РУБЛЕЙ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120,1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282,9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251,5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375236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475317" y="86320"/>
            <a:ext cx="8844108" cy="764312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5291B"/>
                </a:solidFill>
                <a:latin typeface="Circe Bold" panose="020B0602020203020203" pitchFamily="34" charset="-52"/>
                <a:cs typeface="Century Gothic"/>
              </a:rPr>
              <a:t>ПРОДВИЖЕНИЕ ПРОДУКЦИИ ИЛИ УСЛУГИ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5291B"/>
                </a:solidFill>
                <a:latin typeface="Circe Bold" panose="020B0602020203020203" pitchFamily="34" charset="-52"/>
                <a:cs typeface="Century Gothic"/>
              </a:rPr>
              <a:t>НА МЕЖРЕГИОНАЛЬНОМ УРОВНЕ</a:t>
            </a:r>
            <a:endParaRPr lang="ru-RU" sz="2400" dirty="0">
              <a:latin typeface="Circe Bold" panose="020B0602020203020203" pitchFamily="34" charset="-52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11097-49FF-49A3-B1CA-CF23EED9C912}"/>
              </a:ext>
            </a:extLst>
          </p:cNvPr>
          <p:cNvSpPr txBox="1"/>
          <p:nvPr/>
        </p:nvSpPr>
        <p:spPr>
          <a:xfrm>
            <a:off x="469900" y="1495425"/>
            <a:ext cx="628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724232"/>
                </a:solidFill>
              </a:rPr>
              <a:t>Выставочно</a:t>
            </a:r>
            <a:r>
              <a:rPr lang="ru-RU" dirty="0">
                <a:solidFill>
                  <a:srgbClr val="724232"/>
                </a:solidFill>
              </a:rPr>
              <a:t>-ярмарочные мероприятия для МСП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9680994" y="809507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7948784" y="-1292776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9550400" y="659778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5416438" y="122571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7996406" y="187879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43B136-35AE-669C-3724-974A05BF3F00}"/>
              </a:ext>
            </a:extLst>
          </p:cNvPr>
          <p:cNvSpPr txBox="1"/>
          <p:nvPr/>
        </p:nvSpPr>
        <p:spPr>
          <a:xfrm>
            <a:off x="622818" y="4815074"/>
            <a:ext cx="9981681" cy="57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2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значение по данным субъектов МСП, официальные сведения </a:t>
            </a:r>
            <a:r>
              <a:rPr lang="ru-RU" sz="1200" i="1" dirty="0">
                <a:solidFill>
                  <a:srgbClr val="72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предоставляются в 2024 году (следующий за отчетным)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2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**выборка опроса - 22 субъекта МСП </a:t>
            </a:r>
          </a:p>
        </p:txBody>
      </p:sp>
      <p:pic>
        <p:nvPicPr>
          <p:cNvPr id="13" name="Рисунок 12" descr="Земля">
            <a:extLst>
              <a:ext uri="{FF2B5EF4-FFF2-40B4-BE49-F238E27FC236}">
                <a16:creationId xmlns:a16="http://schemas.microsoft.com/office/drawing/2014/main" id="{580253A6-C6D2-7832-C20A-245BBAC3C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9" y="77785"/>
            <a:ext cx="702162" cy="702162"/>
          </a:xfrm>
          <a:prstGeom prst="rect">
            <a:avLst/>
          </a:prstGeom>
        </p:spPr>
      </p:pic>
      <p:pic>
        <p:nvPicPr>
          <p:cNvPr id="32" name="Рисунок 31" descr="Рубль">
            <a:extLst>
              <a:ext uri="{FF2B5EF4-FFF2-40B4-BE49-F238E27FC236}">
                <a16:creationId xmlns:a16="http://schemas.microsoft.com/office/drawing/2014/main" id="{ECF56E42-B4BC-19B3-35C0-3A39FE2C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026" y="6216243"/>
            <a:ext cx="914400" cy="91440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7A1D0AA-3F05-0CC3-BB4E-8153195985D1}"/>
              </a:ext>
            </a:extLst>
          </p:cNvPr>
          <p:cNvGrpSpPr/>
          <p:nvPr/>
        </p:nvGrpSpPr>
        <p:grpSpPr>
          <a:xfrm>
            <a:off x="622819" y="6219825"/>
            <a:ext cx="8928953" cy="821200"/>
            <a:chOff x="576589" y="5840560"/>
            <a:chExt cx="9845681" cy="8212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1C828F-69D9-6C62-BDB1-B4ADA23F3062}"/>
                </a:ext>
              </a:extLst>
            </p:cNvPr>
            <p:cNvSpPr txBox="1"/>
            <p:nvPr/>
          </p:nvSpPr>
          <p:spPr>
            <a:xfrm>
              <a:off x="1538201" y="6138540"/>
              <a:ext cx="8884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федерального финансирования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уменьшение количества коллективных стендов</a:t>
              </a:r>
              <a:r>
                <a:rPr lang="ru-RU" sz="14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, уменьшение количества участников </a:t>
              </a:r>
              <a:endParaRPr lang="ru-RU" sz="1400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0E3C62-A55C-7F2A-007E-1158B8A92C75}"/>
                </a:ext>
              </a:extLst>
            </p:cNvPr>
            <p:cNvSpPr txBox="1"/>
            <p:nvPr/>
          </p:nvSpPr>
          <p:spPr>
            <a:xfrm>
              <a:off x="1014374" y="584056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текущие условия</a:t>
              </a:r>
            </a:p>
          </p:txBody>
        </p:sp>
        <p:pic>
          <p:nvPicPr>
            <p:cNvPr id="7" name="Рисунок 6" descr="Предупреждение">
              <a:extLst>
                <a:ext uri="{FF2B5EF4-FFF2-40B4-BE49-F238E27FC236}">
                  <a16:creationId xmlns:a16="http://schemas.microsoft.com/office/drawing/2014/main" id="{B6D17EBC-A39E-AE95-8E20-4CDAE178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6589" y="5939869"/>
              <a:ext cx="708619" cy="70861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11D500-D2BE-532C-0BE3-79D2FC931065}"/>
              </a:ext>
            </a:extLst>
          </p:cNvPr>
          <p:cNvSpPr txBox="1"/>
          <p:nvPr/>
        </p:nvSpPr>
        <p:spPr>
          <a:xfrm>
            <a:off x="2861671" y="5355541"/>
            <a:ext cx="752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года 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выставки для самозанятых граждан</a:t>
            </a:r>
          </a:p>
          <a:p>
            <a:pPr algn="r"/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организовано </a:t>
            </a:r>
            <a:r>
              <a:rPr lang="ru-RU" sz="16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выставки </a:t>
            </a:r>
            <a:r>
              <a:rPr lang="ru-RU" sz="1400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</a:t>
            </a:r>
            <a:r>
              <a:rPr lang="ru-RU" sz="1400" b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самозанятых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30741C7-ED70-3D3F-4C01-20653148A628}"/>
              </a:ext>
            </a:extLst>
          </p:cNvPr>
          <p:cNvCxnSpPr>
            <a:cxnSpLocks/>
          </p:cNvCxnSpPr>
          <p:nvPr/>
        </p:nvCxnSpPr>
        <p:spPr>
          <a:xfrm>
            <a:off x="3110163" y="5977878"/>
            <a:ext cx="7295308" cy="13347"/>
          </a:xfrm>
          <a:prstGeom prst="line">
            <a:avLst/>
          </a:prstGeom>
          <a:ln>
            <a:solidFill>
              <a:srgbClr val="724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BE7BA5F-9045-0844-BD12-B141882C3D4B}"/>
              </a:ext>
            </a:extLst>
          </p:cNvPr>
          <p:cNvCxnSpPr>
            <a:cxnSpLocks/>
          </p:cNvCxnSpPr>
          <p:nvPr/>
        </p:nvCxnSpPr>
        <p:spPr>
          <a:xfrm>
            <a:off x="862777" y="1939278"/>
            <a:ext cx="8827323" cy="13347"/>
          </a:xfrm>
          <a:prstGeom prst="line">
            <a:avLst/>
          </a:prstGeom>
          <a:ln>
            <a:solidFill>
              <a:srgbClr val="724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>
            <a:extLst>
              <a:ext uri="{FF2B5EF4-FFF2-40B4-BE49-F238E27FC236}">
                <a16:creationId xmlns:a16="http://schemas.microsoft.com/office/drawing/2014/main" id="{E2697376-3C38-2890-F0C8-8BD370A9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96" y="201541"/>
            <a:ext cx="2780375" cy="17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3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37BE5DCD-49B3-A615-FF0C-EDAD9BC8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75497"/>
              </p:ext>
            </p:extLst>
          </p:nvPr>
        </p:nvGraphicFramePr>
        <p:xfrm>
          <a:off x="971137" y="1974471"/>
          <a:ext cx="8610601" cy="271135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693443">
                  <a:extLst>
                    <a:ext uri="{9D8B030D-6E8A-4147-A177-3AD203B41FA5}">
                      <a16:colId xmlns:a16="http://schemas.microsoft.com/office/drawing/2014/main" val="1357313826"/>
                    </a:ext>
                  </a:extLst>
                </a:gridCol>
                <a:gridCol w="972386">
                  <a:extLst>
                    <a:ext uri="{9D8B030D-6E8A-4147-A177-3AD203B41FA5}">
                      <a16:colId xmlns:a16="http://schemas.microsoft.com/office/drawing/2014/main" val="2371938605"/>
                    </a:ext>
                  </a:extLst>
                </a:gridCol>
                <a:gridCol w="972386">
                  <a:extLst>
                    <a:ext uri="{9D8B030D-6E8A-4147-A177-3AD203B41FA5}">
                      <a16:colId xmlns:a16="http://schemas.microsoft.com/office/drawing/2014/main" val="4188759004"/>
                    </a:ext>
                  </a:extLst>
                </a:gridCol>
                <a:gridCol w="972386">
                  <a:extLst>
                    <a:ext uri="{9D8B030D-6E8A-4147-A177-3AD203B41FA5}">
                      <a16:colId xmlns:a16="http://schemas.microsoft.com/office/drawing/2014/main" val="334449544"/>
                    </a:ext>
                  </a:extLst>
                </a:gridCol>
              </a:tblGrid>
              <a:tr h="296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Показатель/год</a:t>
                      </a:r>
                      <a:endParaRPr lang="ru-RU" sz="14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endParaRPr lang="ru-RU" sz="14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80827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бизнес-миссий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33388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 МСП, принявших участие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19**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48850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Затраченные денежные средства на организацию участия СМСП, млн рублей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 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endParaRPr lang="ru-RU" sz="12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20564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встреч/переговоров СМСП 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37681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заключенных контрактов и договоров </a:t>
                      </a:r>
                      <a:endParaRPr lang="ru-RU" sz="1200" b="0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96*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10363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ОБЪЕМ ВЫРУЧКИ МСП К УРОВНЮ ПРЕДЫДУЩЕГО ГОДА, МЛН РУБЛЕЙ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+854,8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+775,4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+167,5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433573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НОВЫХ РАБОЧИХ МЕСТ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+142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+88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+37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2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64874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УПЛАЧЕННЫЕ НАЛОГИ И СБОРЫ, МЛН РУБЛЕЙ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41,2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462,4</a:t>
                      </a: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230,1</a:t>
                      </a:r>
                      <a:r>
                        <a:rPr lang="ru-RU" sz="1200" b="1" dirty="0">
                          <a:solidFill>
                            <a:srgbClr val="72423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400" b="1" dirty="0">
                        <a:solidFill>
                          <a:srgbClr val="72423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46" marR="34146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375236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171-2DAE-C23C-2275-1A2312EBF409}"/>
              </a:ext>
            </a:extLst>
          </p:cNvPr>
          <p:cNvSpPr/>
          <p:nvPr/>
        </p:nvSpPr>
        <p:spPr>
          <a:xfrm>
            <a:off x="546100" y="0"/>
            <a:ext cx="762000" cy="885825"/>
          </a:xfrm>
          <a:prstGeom prst="rect">
            <a:avLst/>
          </a:prstGeom>
          <a:solidFill>
            <a:srgbClr val="CA986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20E435D-863D-39D9-E53F-C6CBD717B33C}"/>
              </a:ext>
            </a:extLst>
          </p:cNvPr>
          <p:cNvSpPr txBox="1">
            <a:spLocks/>
          </p:cNvSpPr>
          <p:nvPr/>
        </p:nvSpPr>
        <p:spPr>
          <a:xfrm>
            <a:off x="1475317" y="86320"/>
            <a:ext cx="8844108" cy="764312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5291B"/>
                </a:solidFill>
                <a:latin typeface="Circe Bold" panose="020B0602020203020203" pitchFamily="34" charset="-52"/>
                <a:cs typeface="Century Gothic"/>
              </a:rPr>
              <a:t>ПРОДВИЖЕНИЕ ПРОДУКЦИИ ИЛИ УСЛУГИ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5291B"/>
                </a:solidFill>
                <a:latin typeface="Circe Bold" panose="020B0602020203020203" pitchFamily="34" charset="-52"/>
                <a:cs typeface="Century Gothic"/>
              </a:rPr>
              <a:t>НА МЕЖРЕГИОНАЛЬНОМ УРОВНЕ</a:t>
            </a:r>
            <a:endParaRPr lang="ru-RU" sz="2400" dirty="0">
              <a:latin typeface="Circe Bold" panose="020B0602020203020203" pitchFamily="34" charset="-52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11097-49FF-49A3-B1CA-CF23EED9C912}"/>
              </a:ext>
            </a:extLst>
          </p:cNvPr>
          <p:cNvSpPr txBox="1"/>
          <p:nvPr/>
        </p:nvSpPr>
        <p:spPr>
          <a:xfrm>
            <a:off x="469900" y="1495425"/>
            <a:ext cx="507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24232"/>
                </a:solidFill>
              </a:rPr>
              <a:t>Бизнес-миссии для МСП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08A4F-5427-FC35-87A0-D44A4499FCCE}"/>
              </a:ext>
            </a:extLst>
          </p:cNvPr>
          <p:cNvSpPr txBox="1"/>
          <p:nvPr/>
        </p:nvSpPr>
        <p:spPr>
          <a:xfrm>
            <a:off x="2600323" y="6266975"/>
            <a:ext cx="7086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i="1" dirty="0">
              <a:solidFill>
                <a:srgbClr val="72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FF6F4D-3556-D772-4FE6-96F5390FF88D}"/>
              </a:ext>
            </a:extLst>
          </p:cNvPr>
          <p:cNvSpPr/>
          <p:nvPr/>
        </p:nvSpPr>
        <p:spPr>
          <a:xfrm>
            <a:off x="9129327" y="-595178"/>
            <a:ext cx="1866648" cy="1813274"/>
          </a:xfrm>
          <a:prstGeom prst="ellipse">
            <a:avLst/>
          </a:prstGeom>
          <a:noFill/>
          <a:ln w="3175">
            <a:solidFill>
              <a:srgbClr val="CA9867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11C2255-792D-7790-D8DE-3C529BC8A800}"/>
              </a:ext>
            </a:extLst>
          </p:cNvPr>
          <p:cNvSpPr/>
          <p:nvPr/>
        </p:nvSpPr>
        <p:spPr>
          <a:xfrm>
            <a:off x="8536737" y="-1862"/>
            <a:ext cx="3665544" cy="3272693"/>
          </a:xfrm>
          <a:prstGeom prst="ellipse">
            <a:avLst/>
          </a:prstGeom>
          <a:noFill/>
          <a:ln w="3175">
            <a:solidFill>
              <a:srgbClr val="F8F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A9867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AB8A3A8-2F6F-4865-547A-CB05F450FFF0}"/>
              </a:ext>
            </a:extLst>
          </p:cNvPr>
          <p:cNvSpPr/>
          <p:nvPr/>
        </p:nvSpPr>
        <p:spPr>
          <a:xfrm>
            <a:off x="-220495" y="7017437"/>
            <a:ext cx="1380790" cy="1345048"/>
          </a:xfrm>
          <a:prstGeom prst="ellipse">
            <a:avLst/>
          </a:prstGeom>
          <a:noFill/>
          <a:ln w="76200">
            <a:solidFill>
              <a:srgbClr val="F5ECE3">
                <a:alpha val="4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F71849D7-3735-AB8A-D754-BEA9E4232508}"/>
              </a:ext>
            </a:extLst>
          </p:cNvPr>
          <p:cNvGrpSpPr/>
          <p:nvPr/>
        </p:nvGrpSpPr>
        <p:grpSpPr>
          <a:xfrm>
            <a:off x="9550400" y="659778"/>
            <a:ext cx="584200" cy="422909"/>
            <a:chOff x="9743748" y="6117739"/>
            <a:chExt cx="584200" cy="422909"/>
          </a:xfrm>
          <a:solidFill>
            <a:srgbClr val="F8F2EC"/>
          </a:solidFill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7CC84FFF-E66C-C317-B94E-480DFDE1D4D7}"/>
                </a:ext>
              </a:extLst>
            </p:cNvPr>
            <p:cNvSpPr/>
            <p:nvPr/>
          </p:nvSpPr>
          <p:spPr>
            <a:xfrm>
              <a:off x="9745120" y="61191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9" y="0"/>
                  </a:moveTo>
                  <a:lnTo>
                    <a:pt x="258188" y="129091"/>
                  </a:lnTo>
                  <a:lnTo>
                    <a:pt x="129099" y="258184"/>
                  </a:lnTo>
                  <a:lnTo>
                    <a:pt x="0" y="129091"/>
                  </a:lnTo>
                  <a:lnTo>
                    <a:pt x="12909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74228D11-E539-E337-4DB4-969A7B4D6EB4}"/>
                </a:ext>
              </a:extLst>
            </p:cNvPr>
            <p:cNvSpPr/>
            <p:nvPr/>
          </p:nvSpPr>
          <p:spPr>
            <a:xfrm>
              <a:off x="9906558" y="628054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5" y="0"/>
                  </a:moveTo>
                  <a:lnTo>
                    <a:pt x="258188" y="129092"/>
                  </a:lnTo>
                  <a:lnTo>
                    <a:pt x="129095" y="258188"/>
                  </a:lnTo>
                  <a:lnTo>
                    <a:pt x="0" y="129092"/>
                  </a:lnTo>
                  <a:lnTo>
                    <a:pt x="129095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0EAF9D20-EFC9-023C-B85C-6D92C6E42C54}"/>
                </a:ext>
              </a:extLst>
            </p:cNvPr>
            <p:cNvSpPr/>
            <p:nvPr/>
          </p:nvSpPr>
          <p:spPr>
            <a:xfrm>
              <a:off x="10067857" y="6119254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092" y="0"/>
                  </a:moveTo>
                  <a:lnTo>
                    <a:pt x="258188" y="129095"/>
                  </a:lnTo>
                  <a:lnTo>
                    <a:pt x="129092" y="258188"/>
                  </a:lnTo>
                  <a:lnTo>
                    <a:pt x="0" y="129095"/>
                  </a:lnTo>
                  <a:lnTo>
                    <a:pt x="12909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id="{6AC941C8-4001-18EC-F996-1C141DDB96AA}"/>
              </a:ext>
            </a:extLst>
          </p:cNvPr>
          <p:cNvSpPr/>
          <p:nvPr/>
        </p:nvSpPr>
        <p:spPr>
          <a:xfrm>
            <a:off x="5416438" y="122571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092" y="258188"/>
                </a:moveTo>
                <a:lnTo>
                  <a:pt x="0" y="129089"/>
                </a:lnTo>
                <a:lnTo>
                  <a:pt x="129092" y="0"/>
                </a:lnTo>
                <a:lnTo>
                  <a:pt x="258184" y="129089"/>
                </a:lnTo>
                <a:lnTo>
                  <a:pt x="129092" y="258188"/>
                </a:lnTo>
                <a:close/>
              </a:path>
            </a:pathLst>
          </a:custGeom>
          <a:solidFill>
            <a:srgbClr val="F8F2EC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77994903-163E-AE05-1C92-D5DEE18D205F}"/>
              </a:ext>
            </a:extLst>
          </p:cNvPr>
          <p:cNvSpPr/>
          <p:nvPr/>
        </p:nvSpPr>
        <p:spPr>
          <a:xfrm>
            <a:off x="7480300" y="-63134"/>
            <a:ext cx="201397" cy="200419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2966" y="0"/>
                </a:moveTo>
                <a:lnTo>
                  <a:pt x="97776" y="7288"/>
                </a:lnTo>
                <a:lnTo>
                  <a:pt x="58530" y="27583"/>
                </a:lnTo>
                <a:lnTo>
                  <a:pt x="27583" y="58531"/>
                </a:lnTo>
                <a:lnTo>
                  <a:pt x="7288" y="97776"/>
                </a:lnTo>
                <a:lnTo>
                  <a:pt x="0" y="142963"/>
                </a:lnTo>
                <a:lnTo>
                  <a:pt x="7288" y="188152"/>
                </a:lnTo>
                <a:lnTo>
                  <a:pt x="27583" y="227398"/>
                </a:lnTo>
                <a:lnTo>
                  <a:pt x="58530" y="258346"/>
                </a:lnTo>
                <a:lnTo>
                  <a:pt x="97776" y="278641"/>
                </a:lnTo>
                <a:lnTo>
                  <a:pt x="142966" y="285930"/>
                </a:lnTo>
                <a:lnTo>
                  <a:pt x="188151" y="278641"/>
                </a:lnTo>
                <a:lnTo>
                  <a:pt x="227395" y="258346"/>
                </a:lnTo>
                <a:lnTo>
                  <a:pt x="258342" y="227398"/>
                </a:lnTo>
                <a:lnTo>
                  <a:pt x="278638" y="188152"/>
                </a:lnTo>
                <a:lnTo>
                  <a:pt x="285926" y="142963"/>
                </a:lnTo>
                <a:lnTo>
                  <a:pt x="278638" y="97776"/>
                </a:lnTo>
                <a:lnTo>
                  <a:pt x="258342" y="58531"/>
                </a:lnTo>
                <a:lnTo>
                  <a:pt x="227395" y="27583"/>
                </a:lnTo>
                <a:lnTo>
                  <a:pt x="188151" y="7288"/>
                </a:lnTo>
                <a:lnTo>
                  <a:pt x="142966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2AA26C1-0076-1975-20A1-8B8E2A585FD7}"/>
              </a:ext>
            </a:extLst>
          </p:cNvPr>
          <p:cNvSpPr/>
          <p:nvPr/>
        </p:nvSpPr>
        <p:spPr>
          <a:xfrm>
            <a:off x="6087411" y="1357290"/>
            <a:ext cx="254984" cy="25374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581" y="0"/>
                </a:moveTo>
                <a:lnTo>
                  <a:pt x="233409" y="0"/>
                </a:lnTo>
                <a:lnTo>
                  <a:pt x="0" y="233405"/>
                </a:lnTo>
                <a:lnTo>
                  <a:pt x="0" y="362418"/>
                </a:lnTo>
                <a:lnTo>
                  <a:pt x="129171" y="362418"/>
                </a:lnTo>
                <a:lnTo>
                  <a:pt x="362581" y="129016"/>
                </a:lnTo>
                <a:lnTo>
                  <a:pt x="362581" y="0"/>
                </a:lnTo>
                <a:close/>
              </a:path>
            </a:pathLst>
          </a:custGeom>
          <a:ln w="3175">
            <a:solidFill>
              <a:srgbClr val="F2E6D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32" name="Рисунок 31" descr="Рубль">
            <a:extLst>
              <a:ext uri="{FF2B5EF4-FFF2-40B4-BE49-F238E27FC236}">
                <a16:creationId xmlns:a16="http://schemas.microsoft.com/office/drawing/2014/main" id="{ECF56E42-B4BC-19B3-35C0-3A39FE2C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882" y="5480794"/>
            <a:ext cx="914400" cy="914400"/>
          </a:xfrm>
          <a:prstGeom prst="rect">
            <a:avLst/>
          </a:prstGeom>
        </p:spPr>
      </p:pic>
      <p:pic>
        <p:nvPicPr>
          <p:cNvPr id="11" name="Рисунок 10" descr="Указатель">
            <a:extLst>
              <a:ext uri="{FF2B5EF4-FFF2-40B4-BE49-F238E27FC236}">
                <a16:creationId xmlns:a16="http://schemas.microsoft.com/office/drawing/2014/main" id="{225BDA8F-A693-DF75-76C0-EBB46B98D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100" y="39608"/>
            <a:ext cx="786100" cy="7861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4E393F-893B-F9BF-5505-7E8447C471EF}"/>
              </a:ext>
            </a:extLst>
          </p:cNvPr>
          <p:cNvGrpSpPr/>
          <p:nvPr/>
        </p:nvGrpSpPr>
        <p:grpSpPr>
          <a:xfrm>
            <a:off x="546100" y="5457825"/>
            <a:ext cx="8084251" cy="855528"/>
            <a:chOff x="789172" y="5851537"/>
            <a:chExt cx="8084251" cy="85552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1C828F-69D9-6C62-BDB1-B4ADA23F3062}"/>
                </a:ext>
              </a:extLst>
            </p:cNvPr>
            <p:cNvSpPr txBox="1"/>
            <p:nvPr/>
          </p:nvSpPr>
          <p:spPr>
            <a:xfrm>
              <a:off x="1605748" y="6183845"/>
              <a:ext cx="726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федерального финансирования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уменьшение количества бизнес-миссий</a:t>
              </a:r>
              <a:r>
                <a:rPr lang="ru-RU" sz="1400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, уменьшение количества участников </a:t>
              </a:r>
              <a:endParaRPr lang="ru-RU" sz="1400" dirty="0">
                <a:solidFill>
                  <a:srgbClr val="EC55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0E3C62-A55C-7F2A-007E-1158B8A92C75}"/>
                </a:ext>
              </a:extLst>
            </p:cNvPr>
            <p:cNvSpPr txBox="1"/>
            <p:nvPr/>
          </p:nvSpPr>
          <p:spPr>
            <a:xfrm>
              <a:off x="1174542" y="5851537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EC5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текущие условия</a:t>
              </a:r>
            </a:p>
          </p:txBody>
        </p:sp>
        <p:pic>
          <p:nvPicPr>
            <p:cNvPr id="6" name="Рисунок 5" descr="Предупреждение">
              <a:extLst>
                <a:ext uri="{FF2B5EF4-FFF2-40B4-BE49-F238E27FC236}">
                  <a16:creationId xmlns:a16="http://schemas.microsoft.com/office/drawing/2014/main" id="{4A2D65B6-0D85-3EAF-5202-BAE39F03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172" y="5973551"/>
              <a:ext cx="708619" cy="70861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A65ADB-D518-77E9-C0BB-C1A780AEAF0B}"/>
              </a:ext>
            </a:extLst>
          </p:cNvPr>
          <p:cNvSpPr txBox="1"/>
          <p:nvPr/>
        </p:nvSpPr>
        <p:spPr>
          <a:xfrm>
            <a:off x="927100" y="6439495"/>
            <a:ext cx="921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A9867"/>
                </a:solidFill>
              </a:rPr>
              <a:t>2024 </a:t>
            </a:r>
            <a:r>
              <a:rPr lang="en-US" b="1" dirty="0">
                <a:solidFill>
                  <a:srgbClr val="CA9867"/>
                </a:solidFill>
                <a:latin typeface="Calisto MT" panose="02040603050505030304" pitchFamily="18" charset="0"/>
              </a:rPr>
              <a:t>&gt;&gt;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A9867"/>
                </a:solidFill>
              </a:rPr>
              <a:t>бизнес-миссии онлайн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A9867"/>
                </a:solidFill>
              </a:rPr>
              <a:t>приглашение других регионов с бизнес-миссией в Воронежскую область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A928262-3DEC-91DA-57D1-0E2935920E1A}"/>
              </a:ext>
            </a:extLst>
          </p:cNvPr>
          <p:cNvCxnSpPr>
            <a:cxnSpLocks/>
          </p:cNvCxnSpPr>
          <p:nvPr/>
        </p:nvCxnSpPr>
        <p:spPr>
          <a:xfrm>
            <a:off x="927100" y="1952625"/>
            <a:ext cx="8654638" cy="0"/>
          </a:xfrm>
          <a:prstGeom prst="line">
            <a:avLst/>
          </a:prstGeom>
          <a:ln>
            <a:solidFill>
              <a:srgbClr val="724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A1C720-D3BB-9787-9501-2B797EEA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96" y="201541"/>
            <a:ext cx="2780375" cy="17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2C709-DD38-E9E5-72A8-EB30D76C16B6}"/>
              </a:ext>
            </a:extLst>
          </p:cNvPr>
          <p:cNvSpPr txBox="1"/>
          <p:nvPr/>
        </p:nvSpPr>
        <p:spPr>
          <a:xfrm>
            <a:off x="622818" y="4815074"/>
            <a:ext cx="9981681" cy="57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2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>
                <a:solidFill>
                  <a:srgbClr val="72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значение по данным субъектов МСП, официальные сведения </a:t>
            </a:r>
            <a:r>
              <a:rPr lang="ru-RU" sz="1200" i="1" dirty="0">
                <a:solidFill>
                  <a:srgbClr val="72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предоставляются в 2024 году (следующим за отчетным)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72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**выборка опроса - 10 субъектов МСП </a:t>
            </a:r>
          </a:p>
        </p:txBody>
      </p:sp>
    </p:spTree>
    <p:extLst>
      <p:ext uri="{BB962C8B-B14F-4D97-AF65-F5344CB8AC3E}">
        <p14:creationId xmlns:p14="http://schemas.microsoft.com/office/powerpoint/2010/main" val="48370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16852</TotalTime>
  <Words>2121</Words>
  <Application>Microsoft Office PowerPoint</Application>
  <PresentationFormat>Произвольный</PresentationFormat>
  <Paragraphs>519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Circe Bold</vt:lpstr>
      <vt:lpstr>Calisto MT</vt:lpstr>
      <vt:lpstr>Circe Light</vt:lpstr>
      <vt:lpstr>Calibri</vt:lpstr>
      <vt:lpstr>Circe</vt:lpstr>
      <vt:lpstr>Segoe UI Black</vt:lpstr>
      <vt:lpstr>Century Gothic</vt:lpstr>
      <vt:lpstr>Wingdings</vt:lpstr>
      <vt:lpstr>Arial</vt:lpstr>
      <vt:lpstr>Arial Black</vt:lpstr>
      <vt:lpstr>Comic Sans MS</vt:lpstr>
      <vt:lpstr>Office Theme</vt:lpstr>
      <vt:lpstr>CorelDRAW</vt:lpstr>
      <vt:lpstr>Презентация PowerPoint</vt:lpstr>
      <vt:lpstr>KPI 2023 – ДОСТИЖЕНИЕ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KPI 2024 </vt:lpstr>
      <vt:lpstr>ПЛАНЫ НА 2024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01.07.2022 отчёт.cdr</dc:title>
  <dc:creator>Юлия С. Гончарова</dc:creator>
  <cp:lastModifiedBy>Чугунова Екатерина Н.</cp:lastModifiedBy>
  <cp:revision>327</cp:revision>
  <cp:lastPrinted>2023-12-12T07:35:52Z</cp:lastPrinted>
  <dcterms:created xsi:type="dcterms:W3CDTF">2022-05-08T07:37:08Z</dcterms:created>
  <dcterms:modified xsi:type="dcterms:W3CDTF">2024-03-14T12:50:27Z</dcterms:modified>
</cp:coreProperties>
</file>